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9.xml" ContentType="application/vnd.openxmlformats-officedocument.presentationml.slide+xml"/>
  <Override PartName="/ppt/slides/slide17.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8.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Masters/slideMaster1.xml" ContentType="application/vnd.openxmlformats-officedocument.presentationml.slideMaster+xml"/>
  <Override PartName="/ppt/notesSlides/notesSlide3.xml" ContentType="application/vnd.openxmlformats-officedocument.presentationml.notesSlide+xml"/>
  <Override PartName="/ppt/notesSlides/notesSlide8.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4.xml" ContentType="application/vnd.openxmlformats-officedocument.presentationml.notesSlid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handoutMasters/handoutMaster1.xml" ContentType="application/vnd.openxmlformats-officedocument.presentationml.handoutMaster+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ustom.xml" ContentType="application/vnd.openxmlformats-officedocument.custom-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258" r:id="rId2"/>
    <p:sldId id="269" r:id="rId3"/>
    <p:sldId id="271" r:id="rId4"/>
    <p:sldId id="270" r:id="rId5"/>
    <p:sldId id="273" r:id="rId6"/>
    <p:sldId id="284" r:id="rId7"/>
    <p:sldId id="274" r:id="rId8"/>
    <p:sldId id="285" r:id="rId9"/>
    <p:sldId id="275" r:id="rId10"/>
    <p:sldId id="276" r:id="rId11"/>
    <p:sldId id="277" r:id="rId12"/>
    <p:sldId id="278" r:id="rId13"/>
    <p:sldId id="279" r:id="rId14"/>
    <p:sldId id="280" r:id="rId15"/>
    <p:sldId id="281" r:id="rId16"/>
    <p:sldId id="282" r:id="rId17"/>
    <p:sldId id="283" r:id="rId18"/>
    <p:sldId id="286" r:id="rId19"/>
  </p:sldIdLst>
  <p:sldSz cx="12192000" cy="6858000"/>
  <p:notesSz cx="6858000" cy="9144000"/>
  <p:defaultTextStyle>
    <a:defPPr rtl="0">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5294" autoAdjust="0"/>
  </p:normalViewPr>
  <p:slideViewPr>
    <p:cSldViewPr snapToGrid="0">
      <p:cViewPr varScale="1">
        <p:scale>
          <a:sx n="76" d="100"/>
          <a:sy n="76" d="100"/>
        </p:scale>
        <p:origin x="678" y="78"/>
      </p:cViewPr>
      <p:guideLst>
        <p:guide orient="horz" pos="2160"/>
        <p:guide pos="3840"/>
      </p:guideLst>
    </p:cSldViewPr>
  </p:slideViewPr>
  <p:notesTextViewPr>
    <p:cViewPr>
      <p:scale>
        <a:sx n="3" d="2"/>
        <a:sy n="3" d="2"/>
      </p:scale>
      <p:origin x="0" y="0"/>
    </p:cViewPr>
  </p:notesTextViewPr>
  <p:notesViewPr>
    <p:cSldViewPr snapToGrid="0">
      <p:cViewPr varScale="1">
        <p:scale>
          <a:sx n="90" d="100"/>
          <a:sy n="90" d="100"/>
        </p:scale>
        <p:origin x="2850"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1.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28"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openxmlformats.org/officeDocument/2006/relationships/customXml" Target="../customXml/item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A014C29F-AFDA-4E24-8481-F4C208B15C83}" type="datetime1">
              <a:rPr lang="en-GB" smtClean="0"/>
              <a:t>30/04/2025</a:t>
            </a:fld>
            <a:endParaRPr lang="en-GB"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B828588A-5C4E-401A-AECC-B6F63A9DE965}" type="slidenum">
              <a:rPr lang="en-GB" smtClean="0"/>
              <a:t>‹#›</a:t>
            </a:fld>
            <a:endParaRPr lang="en-GB" dirty="0"/>
          </a:p>
        </p:txBody>
      </p:sp>
    </p:spTree>
    <p:extLst>
      <p:ext uri="{BB962C8B-B14F-4D97-AF65-F5344CB8AC3E}">
        <p14:creationId xmlns:p14="http://schemas.microsoft.com/office/powerpoint/2010/main" val="105997978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61F56AB4-FCE2-4581-AAF7-961FA83B5CA8}" type="datetime1">
              <a:rPr lang="en-GB" noProof="0" smtClean="0"/>
              <a:t>30/04/2025</a:t>
            </a:fld>
            <a:endParaRPr lang="en-GB"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noProof="0" dirty="0"/>
              <a:t>Click to edit Master text styles</a:t>
            </a:r>
          </a:p>
          <a:p>
            <a:pPr lvl="1" rtl="0"/>
            <a:r>
              <a:rPr lang="en-GB" noProof="0" dirty="0"/>
              <a:t>Second level</a:t>
            </a:r>
          </a:p>
          <a:p>
            <a:pPr lvl="2" rtl="0"/>
            <a:r>
              <a:rPr lang="en-GB" noProof="0" dirty="0"/>
              <a:t>Third level</a:t>
            </a:r>
          </a:p>
          <a:p>
            <a:pPr lvl="3" rtl="0"/>
            <a:r>
              <a:rPr lang="en-GB" noProof="0" dirty="0"/>
              <a:t>Fourth level</a:t>
            </a:r>
          </a:p>
          <a:p>
            <a:pPr lvl="4" rtl="0"/>
            <a:r>
              <a:rPr lang="en-GB" noProof="0"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77542409-6A04-4DC6-AC3A-D3758287A8F2}" type="slidenum">
              <a:rPr lang="en-GB" noProof="0" smtClean="0"/>
              <a:t>‹#›</a:t>
            </a:fld>
            <a:endParaRPr lang="en-GB" noProof="0" dirty="0"/>
          </a:p>
        </p:txBody>
      </p:sp>
    </p:spTree>
    <p:extLst>
      <p:ext uri="{BB962C8B-B14F-4D97-AF65-F5344CB8AC3E}">
        <p14:creationId xmlns:p14="http://schemas.microsoft.com/office/powerpoint/2010/main" val="254115059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rtl="0"/>
            <a:fld id="{77542409-6A04-4DC6-AC3A-D3758287A8F2}" type="slidenum">
              <a:rPr lang="en-GB" smtClean="0"/>
              <a:t>1</a:t>
            </a:fld>
            <a:endParaRPr lang="en-GB" dirty="0"/>
          </a:p>
        </p:txBody>
      </p:sp>
    </p:spTree>
    <p:extLst>
      <p:ext uri="{BB962C8B-B14F-4D97-AF65-F5344CB8AC3E}">
        <p14:creationId xmlns:p14="http://schemas.microsoft.com/office/powerpoint/2010/main" val="3300829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prefect is a leader of a dicastery. A dicastery is a department of the Roman Curia.</a:t>
            </a:r>
          </a:p>
        </p:txBody>
      </p:sp>
      <p:sp>
        <p:nvSpPr>
          <p:cNvPr id="4" name="Slide Number Placeholder 3"/>
          <p:cNvSpPr>
            <a:spLocks noGrp="1"/>
          </p:cNvSpPr>
          <p:nvPr>
            <p:ph type="sldNum" sz="quarter" idx="5"/>
          </p:nvPr>
        </p:nvSpPr>
        <p:spPr/>
        <p:txBody>
          <a:bodyPr/>
          <a:lstStyle/>
          <a:p>
            <a:fld id="{1D33519D-7CE2-4F83-ACE3-A1118722264B}" type="slidenum">
              <a:rPr lang="en-GB" smtClean="0"/>
              <a:t>4</a:t>
            </a:fld>
            <a:endParaRPr lang="en-GB"/>
          </a:p>
        </p:txBody>
      </p:sp>
    </p:spTree>
    <p:extLst>
      <p:ext uri="{BB962C8B-B14F-4D97-AF65-F5344CB8AC3E}">
        <p14:creationId xmlns:p14="http://schemas.microsoft.com/office/powerpoint/2010/main" val="24040629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Pope Francis appointed cardinals in many places that had not had a cardinal previously. In 2013 48 countries were represented by a cardinal. In 2025 there are over 70. </a:t>
            </a:r>
          </a:p>
        </p:txBody>
      </p:sp>
      <p:sp>
        <p:nvSpPr>
          <p:cNvPr id="4" name="Slide Number Placeholder 3"/>
          <p:cNvSpPr>
            <a:spLocks noGrp="1"/>
          </p:cNvSpPr>
          <p:nvPr>
            <p:ph type="sldNum" sz="quarter" idx="5"/>
          </p:nvPr>
        </p:nvSpPr>
        <p:spPr/>
        <p:txBody>
          <a:bodyPr/>
          <a:lstStyle/>
          <a:p>
            <a:fld id="{1D33519D-7CE2-4F83-ACE3-A1118722264B}" type="slidenum">
              <a:rPr lang="en-GB" smtClean="0"/>
              <a:t>6</a:t>
            </a:fld>
            <a:endParaRPr lang="en-GB"/>
          </a:p>
        </p:txBody>
      </p:sp>
    </p:spTree>
    <p:extLst>
      <p:ext uri="{BB962C8B-B14F-4D97-AF65-F5344CB8AC3E}">
        <p14:creationId xmlns:p14="http://schemas.microsoft.com/office/powerpoint/2010/main" val="20321628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D33519D-7CE2-4F83-ACE3-A1118722264B}" type="slidenum">
              <a:rPr lang="en-GB" smtClean="0"/>
              <a:t>7</a:t>
            </a:fld>
            <a:endParaRPr lang="en-GB"/>
          </a:p>
        </p:txBody>
      </p:sp>
    </p:spTree>
    <p:extLst>
      <p:ext uri="{BB962C8B-B14F-4D97-AF65-F5344CB8AC3E}">
        <p14:creationId xmlns:p14="http://schemas.microsoft.com/office/powerpoint/2010/main" val="119462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last time that a person was elected who was not a cardinal was in 1378. </a:t>
            </a:r>
          </a:p>
        </p:txBody>
      </p:sp>
      <p:sp>
        <p:nvSpPr>
          <p:cNvPr id="4" name="Slide Number Placeholder 3"/>
          <p:cNvSpPr>
            <a:spLocks noGrp="1"/>
          </p:cNvSpPr>
          <p:nvPr>
            <p:ph type="sldNum" sz="quarter" idx="5"/>
          </p:nvPr>
        </p:nvSpPr>
        <p:spPr/>
        <p:txBody>
          <a:bodyPr/>
          <a:lstStyle/>
          <a:p>
            <a:fld id="{1D33519D-7CE2-4F83-ACE3-A1118722264B}" type="slidenum">
              <a:rPr lang="en-GB" smtClean="0"/>
              <a:t>10</a:t>
            </a:fld>
            <a:endParaRPr lang="en-GB"/>
          </a:p>
        </p:txBody>
      </p:sp>
    </p:spTree>
    <p:extLst>
      <p:ext uri="{BB962C8B-B14F-4D97-AF65-F5344CB8AC3E}">
        <p14:creationId xmlns:p14="http://schemas.microsoft.com/office/powerpoint/2010/main" val="27620942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During the </a:t>
            </a:r>
            <a:r>
              <a:rPr lang="en-GB" sz="1200" b="0" i="0" u="none" strike="noStrike" kern="1200" dirty="0">
                <a:solidFill>
                  <a:schemeClr val="tx1"/>
                </a:solidFill>
                <a:effectLst/>
                <a:latin typeface="+mn-lt"/>
                <a:ea typeface="+mn-ea"/>
                <a:cs typeface="+mn-cs"/>
              </a:rPr>
              <a:t>2013 conclave </a:t>
            </a:r>
            <a:r>
              <a:rPr lang="en-GB" sz="1200" b="0" i="0" kern="1200" dirty="0">
                <a:solidFill>
                  <a:schemeClr val="tx1"/>
                </a:solidFill>
                <a:effectLst/>
                <a:latin typeface="+mn-lt"/>
                <a:ea typeface="+mn-ea"/>
                <a:cs typeface="+mn-cs"/>
              </a:rPr>
              <a:t>that led to the election of </a:t>
            </a:r>
            <a:r>
              <a:rPr lang="en-GB" sz="1200" b="0" i="0" u="none" strike="noStrike" kern="1200" dirty="0">
                <a:solidFill>
                  <a:schemeClr val="tx1"/>
                </a:solidFill>
                <a:effectLst/>
                <a:latin typeface="+mn-lt"/>
                <a:ea typeface="+mn-ea"/>
                <a:cs typeface="+mn-cs"/>
              </a:rPr>
              <a:t>Pope Francis,</a:t>
            </a:r>
            <a:r>
              <a:rPr lang="en-GB" sz="1200" b="0" i="0" kern="1200" dirty="0">
                <a:solidFill>
                  <a:schemeClr val="tx1"/>
                </a:solidFill>
                <a:effectLst/>
                <a:latin typeface="+mn-lt"/>
                <a:ea typeface="+mn-ea"/>
                <a:cs typeface="+mn-cs"/>
              </a:rPr>
              <a:t> the black smoke was produced using a mixture of potassium perchlorate, anthracene (a component of coal tar) and </a:t>
            </a:r>
            <a:r>
              <a:rPr lang="en-GB" sz="1200" b="0" i="0" kern="1200" dirty="0" err="1">
                <a:solidFill>
                  <a:schemeClr val="tx1"/>
                </a:solidFill>
                <a:effectLst/>
                <a:latin typeface="+mn-lt"/>
                <a:ea typeface="+mn-ea"/>
                <a:cs typeface="+mn-cs"/>
              </a:rPr>
              <a:t>sulfur</a:t>
            </a:r>
            <a:r>
              <a:rPr lang="en-GB" sz="1200" b="0" i="0" kern="1200" dirty="0">
                <a:solidFill>
                  <a:schemeClr val="tx1"/>
                </a:solidFill>
                <a:effectLst/>
                <a:latin typeface="+mn-lt"/>
                <a:ea typeface="+mn-ea"/>
                <a:cs typeface="+mn-cs"/>
              </a:rPr>
              <a:t>. The conclave used a combination of potassium chlorate, lactose, and chloroform resin to create the white smoke.</a:t>
            </a:r>
            <a:endParaRPr lang="en-GB" dirty="0"/>
          </a:p>
        </p:txBody>
      </p:sp>
      <p:sp>
        <p:nvSpPr>
          <p:cNvPr id="4" name="Slide Number Placeholder 3"/>
          <p:cNvSpPr>
            <a:spLocks noGrp="1"/>
          </p:cNvSpPr>
          <p:nvPr>
            <p:ph type="sldNum" sz="quarter" idx="5"/>
          </p:nvPr>
        </p:nvSpPr>
        <p:spPr/>
        <p:txBody>
          <a:bodyPr/>
          <a:lstStyle/>
          <a:p>
            <a:fld id="{1D33519D-7CE2-4F83-ACE3-A1118722264B}" type="slidenum">
              <a:rPr lang="en-GB" smtClean="0"/>
              <a:t>13</a:t>
            </a:fld>
            <a:endParaRPr lang="en-GB"/>
          </a:p>
        </p:txBody>
      </p:sp>
    </p:spTree>
    <p:extLst>
      <p:ext uri="{BB962C8B-B14F-4D97-AF65-F5344CB8AC3E}">
        <p14:creationId xmlns:p14="http://schemas.microsoft.com/office/powerpoint/2010/main" val="8202684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soutane is a cassock</a:t>
            </a:r>
          </a:p>
        </p:txBody>
      </p:sp>
      <p:sp>
        <p:nvSpPr>
          <p:cNvPr id="4" name="Slide Number Placeholder 3"/>
          <p:cNvSpPr>
            <a:spLocks noGrp="1"/>
          </p:cNvSpPr>
          <p:nvPr>
            <p:ph type="sldNum" sz="quarter" idx="5"/>
          </p:nvPr>
        </p:nvSpPr>
        <p:spPr/>
        <p:txBody>
          <a:bodyPr/>
          <a:lstStyle/>
          <a:p>
            <a:fld id="{1D33519D-7CE2-4F83-ACE3-A1118722264B}" type="slidenum">
              <a:rPr lang="en-GB" smtClean="0"/>
              <a:t>16</a:t>
            </a:fld>
            <a:endParaRPr lang="en-GB"/>
          </a:p>
        </p:txBody>
      </p:sp>
    </p:spTree>
    <p:extLst>
      <p:ext uri="{BB962C8B-B14F-4D97-AF65-F5344CB8AC3E}">
        <p14:creationId xmlns:p14="http://schemas.microsoft.com/office/powerpoint/2010/main" val="20602776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Produced by Jane Porter for Saint Thomas Catholic </a:t>
            </a:r>
            <a:r>
              <a:rPr lang="en-GB"/>
              <a:t>Academies Trust 2025</a:t>
            </a:r>
          </a:p>
        </p:txBody>
      </p:sp>
      <p:sp>
        <p:nvSpPr>
          <p:cNvPr id="4" name="Slide Number Placeholder 3"/>
          <p:cNvSpPr>
            <a:spLocks noGrp="1"/>
          </p:cNvSpPr>
          <p:nvPr>
            <p:ph type="sldNum" sz="quarter" idx="5"/>
          </p:nvPr>
        </p:nvSpPr>
        <p:spPr/>
        <p:txBody>
          <a:bodyPr/>
          <a:lstStyle/>
          <a:p>
            <a:fld id="{1D33519D-7CE2-4F83-ACE3-A1118722264B}" type="slidenum">
              <a:rPr lang="en-GB" smtClean="0"/>
              <a:t>18</a:t>
            </a:fld>
            <a:endParaRPr lang="en-GB"/>
          </a:p>
        </p:txBody>
      </p:sp>
    </p:spTree>
    <p:extLst>
      <p:ext uri="{BB962C8B-B14F-4D97-AF65-F5344CB8AC3E}">
        <p14:creationId xmlns:p14="http://schemas.microsoft.com/office/powerpoint/2010/main" val="40782837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2.ti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1600200" y="0"/>
            <a:ext cx="5029200" cy="5943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2" name="Title 1"/>
          <p:cNvSpPr>
            <a:spLocks noGrp="1"/>
          </p:cNvSpPr>
          <p:nvPr>
            <p:ph type="ctrTitle" hasCustomPrompt="1"/>
          </p:nvPr>
        </p:nvSpPr>
        <p:spPr>
          <a:xfrm>
            <a:off x="1751777" y="2419025"/>
            <a:ext cx="4846320" cy="2387600"/>
          </a:xfrm>
        </p:spPr>
        <p:txBody>
          <a:bodyPr rtlCol="0" anchor="b">
            <a:normAutofit/>
          </a:bodyPr>
          <a:lstStyle>
            <a:lvl1pPr algn="l">
              <a:lnSpc>
                <a:spcPct val="90000"/>
              </a:lnSpc>
              <a:defRPr sz="4800">
                <a:solidFill>
                  <a:schemeClr val="bg1"/>
                </a:solidFill>
              </a:defRPr>
            </a:lvl1pPr>
          </a:lstStyle>
          <a:p>
            <a:pPr rtl="0"/>
            <a:r>
              <a:rPr lang="en-US" noProof="0" dirty="0"/>
              <a:t>Diocesan Induction for Headteachers</a:t>
            </a:r>
            <a:endParaRPr lang="en-GB" noProof="0" dirty="0"/>
          </a:p>
        </p:txBody>
      </p:sp>
      <p:sp>
        <p:nvSpPr>
          <p:cNvPr id="3" name="Subtitle 2"/>
          <p:cNvSpPr>
            <a:spLocks noGrp="1"/>
          </p:cNvSpPr>
          <p:nvPr>
            <p:ph type="subTitle" idx="1" hasCustomPrompt="1"/>
          </p:nvPr>
        </p:nvSpPr>
        <p:spPr>
          <a:xfrm>
            <a:off x="1751777" y="5381894"/>
            <a:ext cx="4846320" cy="448056"/>
          </a:xfrm>
        </p:spPr>
        <p:txBody>
          <a:bodyPr rtlCol="0">
            <a:normAutofit/>
          </a:bodyPr>
          <a:lstStyle>
            <a:lvl1pPr marL="0" indent="0" algn="l">
              <a:spcBef>
                <a:spcPts val="0"/>
              </a:spcBef>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US" noProof="0" dirty="0"/>
              <a:t>23 September 2022</a:t>
            </a:r>
            <a:endParaRPr lang="en-GB" noProof="0"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61366"/>
            <a:ext cx="1490472" cy="3878268"/>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09623" y="2060725"/>
            <a:ext cx="3282696" cy="3879549"/>
          </a:xfrm>
          <a:prstGeom prst="rect">
            <a:avLst/>
          </a:prstGeom>
        </p:spPr>
      </p:pic>
      <p:sp>
        <p:nvSpPr>
          <p:cNvPr id="12" name="Rectangle 11">
            <a:extLst>
              <a:ext uri="{FF2B5EF4-FFF2-40B4-BE49-F238E27FC236}">
                <a16:creationId xmlns:a16="http://schemas.microsoft.com/office/drawing/2014/main" id="{7E6CEAE7-D6FF-4A0A-9EDE-69656099BBCE}"/>
              </a:ext>
            </a:extLst>
          </p:cNvPr>
          <p:cNvSpPr/>
          <p:nvPr userDrawn="1"/>
        </p:nvSpPr>
        <p:spPr>
          <a:xfrm>
            <a:off x="7769511" y="637201"/>
            <a:ext cx="3199507" cy="706797"/>
          </a:xfrm>
          <a:prstGeom prst="rect">
            <a:avLst/>
          </a:prstGeom>
        </p:spPr>
        <p:txBody>
          <a:bodyPr wrap="square">
            <a:spAutoFit/>
          </a:bodyPr>
          <a:lstStyle/>
          <a:p>
            <a:pPr algn="ctr">
              <a:lnSpc>
                <a:spcPct val="107000"/>
              </a:lnSpc>
              <a:spcAft>
                <a:spcPts val="800"/>
              </a:spcAft>
            </a:pPr>
            <a:r>
              <a:rPr lang="en-GB" sz="1400" dirty="0">
                <a:solidFill>
                  <a:srgbClr val="008000"/>
                </a:solidFill>
                <a:effectLst/>
                <a:latin typeface="Segoe UI" panose="020B0502040204020203" pitchFamily="34" charset="0"/>
                <a:ea typeface="Times New Roman" panose="02020603050405020304" pitchFamily="18" charset="0"/>
                <a:cs typeface="Times New Roman" panose="02020603050405020304" pitchFamily="18" charset="0"/>
              </a:rPr>
              <a:t>Nottingham Roman Catholic</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800" b="1" dirty="0">
                <a:solidFill>
                  <a:srgbClr val="008000"/>
                </a:solidFill>
                <a:effectLst/>
                <a:latin typeface="Segoe UI" panose="020B0502040204020203" pitchFamily="34" charset="0"/>
                <a:ea typeface="Times New Roman" panose="02020603050405020304" pitchFamily="18" charset="0"/>
                <a:cs typeface="Times New Roman" panose="02020603050405020304" pitchFamily="18" charset="0"/>
              </a:rPr>
              <a:t>Diocesan Education Service</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Picture 13">
            <a:extLst>
              <a:ext uri="{FF2B5EF4-FFF2-40B4-BE49-F238E27FC236}">
                <a16:creationId xmlns:a16="http://schemas.microsoft.com/office/drawing/2014/main" id="{0785D484-F4D4-477B-B530-050527A8B33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4314" y="427234"/>
            <a:ext cx="1201844" cy="1126729"/>
          </a:xfrm>
          <a:prstGeom prst="rect">
            <a:avLst/>
          </a:prstGeom>
        </p:spPr>
      </p:pic>
      <p:pic>
        <p:nvPicPr>
          <p:cNvPr id="13" name="Picture 12">
            <a:extLst>
              <a:ext uri="{FF2B5EF4-FFF2-40B4-BE49-F238E27FC236}">
                <a16:creationId xmlns:a16="http://schemas.microsoft.com/office/drawing/2014/main" id="{8D3FBB66-6599-451C-B233-923B6F1CB6C8}"/>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13636" r="30000"/>
          <a:stretch/>
        </p:blipFill>
        <p:spPr>
          <a:xfrm>
            <a:off x="6739128" y="2060724"/>
            <a:ext cx="2066721" cy="1055700"/>
          </a:xfrm>
          <a:prstGeom prst="rect">
            <a:avLst/>
          </a:prstGeom>
        </p:spPr>
      </p:pic>
      <p:pic>
        <p:nvPicPr>
          <p:cNvPr id="15" name="Picture 14">
            <a:extLst>
              <a:ext uri="{FF2B5EF4-FFF2-40B4-BE49-F238E27FC236}">
                <a16:creationId xmlns:a16="http://schemas.microsoft.com/office/drawing/2014/main" id="{FCFD06EA-6F5B-48F0-A9EE-DDFE4A9CFA5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733173" y="3224926"/>
            <a:ext cx="2072676" cy="1638777"/>
          </a:xfrm>
          <a:prstGeom prst="rect">
            <a:avLst/>
          </a:prstGeom>
        </p:spPr>
      </p:pic>
      <p:pic>
        <p:nvPicPr>
          <p:cNvPr id="16" name="Picture 15">
            <a:extLst>
              <a:ext uri="{FF2B5EF4-FFF2-40B4-BE49-F238E27FC236}">
                <a16:creationId xmlns:a16="http://schemas.microsoft.com/office/drawing/2014/main" id="{D8269F87-8632-4A23-AAF9-CBAA71457042}"/>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l="-1" r="5930"/>
          <a:stretch/>
        </p:blipFill>
        <p:spPr>
          <a:xfrm>
            <a:off x="6733174" y="4972204"/>
            <a:ext cx="2065594" cy="967429"/>
          </a:xfrm>
          <a:prstGeom prst="rect">
            <a:avLst/>
          </a:prstGeom>
        </p:spPr>
      </p:pic>
    </p:spTree>
    <p:extLst>
      <p:ext uri="{BB962C8B-B14F-4D97-AF65-F5344CB8AC3E}">
        <p14:creationId xmlns:p14="http://schemas.microsoft.com/office/powerpoint/2010/main" val="698731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a:t>Click to edit Master title style</a:t>
            </a:r>
            <a:endParaRPr lang="en-GB" noProof="0" dirty="0"/>
          </a:p>
        </p:txBody>
      </p:sp>
      <p:sp>
        <p:nvSpPr>
          <p:cNvPr id="3" name="Vertical Text Placeholder 2"/>
          <p:cNvSpPr>
            <a:spLocks noGrp="1"/>
          </p:cNvSpPr>
          <p:nvPr>
            <p:ph type="body" orient="vert" idx="1"/>
          </p:nvPr>
        </p:nvSpPr>
        <p:spPr/>
        <p:txBody>
          <a:bodyPr vert="eaVert" rtlCol="0"/>
          <a:lstStyle/>
          <a:p>
            <a:pPr lvl="0" rtl="0"/>
            <a:r>
              <a:rPr lang="en-US" noProof="0"/>
              <a:t>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Tree>
    <p:extLst>
      <p:ext uri="{BB962C8B-B14F-4D97-AF65-F5344CB8AC3E}">
        <p14:creationId xmlns:p14="http://schemas.microsoft.com/office/powerpoint/2010/main" val="720709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190500"/>
            <a:ext cx="2057400" cy="5986463"/>
          </a:xfrm>
        </p:spPr>
        <p:txBody>
          <a:bodyPr vert="eaVert" rtlCol="0"/>
          <a:lstStyle/>
          <a:p>
            <a:pPr rtl="0"/>
            <a:r>
              <a:rPr lang="en-US" noProof="0"/>
              <a:t>Click to edit Master title style</a:t>
            </a:r>
            <a:endParaRPr lang="en-GB" noProof="0" dirty="0"/>
          </a:p>
        </p:txBody>
      </p:sp>
      <p:sp>
        <p:nvSpPr>
          <p:cNvPr id="3" name="Vertical Text Placeholder 2"/>
          <p:cNvSpPr>
            <a:spLocks noGrp="1"/>
          </p:cNvSpPr>
          <p:nvPr>
            <p:ph type="body" orient="vert" idx="1"/>
          </p:nvPr>
        </p:nvSpPr>
        <p:spPr>
          <a:xfrm>
            <a:off x="838200" y="190500"/>
            <a:ext cx="7734300" cy="5986463"/>
          </a:xfrm>
        </p:spPr>
        <p:txBody>
          <a:bodyPr vert="eaVert" rtlCol="0"/>
          <a:lstStyle/>
          <a:p>
            <a:pPr lvl="0" rtl="0"/>
            <a:r>
              <a:rPr lang="en-US" noProof="0"/>
              <a:t>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Tree>
    <p:extLst>
      <p:ext uri="{BB962C8B-B14F-4D97-AF65-F5344CB8AC3E}">
        <p14:creationId xmlns:p14="http://schemas.microsoft.com/office/powerpoint/2010/main" val="1021014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54227" y="276087"/>
            <a:ext cx="11500021" cy="1183566"/>
          </a:xfrm>
        </p:spPr>
        <p:txBody>
          <a:bodyPr rtlCol="0"/>
          <a:lstStyle/>
          <a:p>
            <a:pPr rtl="0"/>
            <a:r>
              <a:rPr lang="en-US" noProof="0"/>
              <a:t>Click to edit Master title style</a:t>
            </a:r>
            <a:endParaRPr lang="en-GB" noProof="0" dirty="0"/>
          </a:p>
        </p:txBody>
      </p:sp>
      <p:sp>
        <p:nvSpPr>
          <p:cNvPr id="3" name="Content Placeholder 2"/>
          <p:cNvSpPr>
            <a:spLocks noGrp="1"/>
          </p:cNvSpPr>
          <p:nvPr>
            <p:ph idx="1"/>
          </p:nvPr>
        </p:nvSpPr>
        <p:spPr>
          <a:xfrm>
            <a:off x="354227" y="1566001"/>
            <a:ext cx="11500020" cy="4620682"/>
          </a:xfrm>
        </p:spPr>
        <p:txBody>
          <a:bodyPr rtlCol="0"/>
          <a:lstStyle/>
          <a:p>
            <a:pPr lvl="0" rtl="0"/>
            <a:r>
              <a:rPr lang="en-US" noProof="0"/>
              <a:t>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Tree>
    <p:extLst>
      <p:ext uri="{BB962C8B-B14F-4D97-AF65-F5344CB8AC3E}">
        <p14:creationId xmlns:p14="http://schemas.microsoft.com/office/powerpoint/2010/main" val="3405116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p:cNvSpPr/>
          <p:nvPr/>
        </p:nvSpPr>
        <p:spPr>
          <a:xfrm>
            <a:off x="1600199" y="2059146"/>
            <a:ext cx="7199696" cy="3886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2" name="Title 1"/>
          <p:cNvSpPr>
            <a:spLocks noGrp="1"/>
          </p:cNvSpPr>
          <p:nvPr>
            <p:ph type="title"/>
          </p:nvPr>
        </p:nvSpPr>
        <p:spPr>
          <a:xfrm>
            <a:off x="1751777" y="2263913"/>
            <a:ext cx="6949440" cy="3143393"/>
          </a:xfrm>
        </p:spPr>
        <p:txBody>
          <a:bodyPr rtlCol="0" anchor="b"/>
          <a:lstStyle>
            <a:lvl1pPr>
              <a:defRPr sz="6000">
                <a:solidFill>
                  <a:schemeClr val="bg1"/>
                </a:solidFill>
              </a:defRPr>
            </a:lvl1pPr>
          </a:lstStyle>
          <a:p>
            <a:pPr rtl="0"/>
            <a:r>
              <a:rPr lang="en-US" noProof="0"/>
              <a:t>Click to edit Master title style</a:t>
            </a:r>
            <a:endParaRPr lang="en-GB" noProof="0" dirty="0"/>
          </a:p>
        </p:txBody>
      </p:sp>
      <p:sp>
        <p:nvSpPr>
          <p:cNvPr id="3" name="Text Placeholder 2"/>
          <p:cNvSpPr>
            <a:spLocks noGrp="1"/>
          </p:cNvSpPr>
          <p:nvPr>
            <p:ph type="body" idx="1"/>
          </p:nvPr>
        </p:nvSpPr>
        <p:spPr>
          <a:xfrm>
            <a:off x="1751777" y="5381893"/>
            <a:ext cx="6949440" cy="449523"/>
          </a:xfrm>
        </p:spPr>
        <p:txBody>
          <a:bodyPr rtlCol="0"/>
          <a:lstStyle>
            <a:lvl1pPr marL="0" indent="0">
              <a:spcBef>
                <a:spcPts val="0"/>
              </a:spcBef>
              <a:buNone/>
              <a:defRPr sz="2400">
                <a:solidFill>
                  <a:schemeClr val="bg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rtl="0"/>
            <a:r>
              <a:rPr lang="en-US" noProof="0"/>
              <a:t>Edit Master text styles</a:t>
            </a:r>
          </a:p>
        </p:txBody>
      </p:sp>
      <p:sp>
        <p:nvSpPr>
          <p:cNvPr id="6" name="Rectangle 5">
            <a:extLst>
              <a:ext uri="{FF2B5EF4-FFF2-40B4-BE49-F238E27FC236}">
                <a16:creationId xmlns:a16="http://schemas.microsoft.com/office/drawing/2014/main" id="{64988AC1-24E7-4E93-99E3-68AF89460409}"/>
              </a:ext>
            </a:extLst>
          </p:cNvPr>
          <p:cNvSpPr/>
          <p:nvPr userDrawn="1"/>
        </p:nvSpPr>
        <p:spPr>
          <a:xfrm>
            <a:off x="0" y="2059146"/>
            <a:ext cx="1501521" cy="38841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1">
            <a:extLst>
              <a:ext uri="{FF2B5EF4-FFF2-40B4-BE49-F238E27FC236}">
                <a16:creationId xmlns:a16="http://schemas.microsoft.com/office/drawing/2014/main" id="{8CE02D68-9F49-4AA3-BB24-576C73C6E81E}"/>
              </a:ext>
            </a:extLst>
          </p:cNvPr>
          <p:cNvSpPr>
            <a:spLocks noChangeArrowheads="1"/>
          </p:cNvSpPr>
          <p:nvPr userDrawn="1"/>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7" name="Picture 6">
            <a:extLst>
              <a:ext uri="{FF2B5EF4-FFF2-40B4-BE49-F238E27FC236}">
                <a16:creationId xmlns:a16="http://schemas.microsoft.com/office/drawing/2014/main" id="{E4102769-6112-4678-9BFF-AACCE9C0734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3485" r="13845"/>
          <a:stretch/>
        </p:blipFill>
        <p:spPr>
          <a:xfrm>
            <a:off x="8898567" y="2059146"/>
            <a:ext cx="3293434" cy="3884167"/>
          </a:xfrm>
          <a:prstGeom prst="rect">
            <a:avLst/>
          </a:prstGeom>
        </p:spPr>
      </p:pic>
    </p:spTree>
    <p:extLst>
      <p:ext uri="{BB962C8B-B14F-4D97-AF65-F5344CB8AC3E}">
        <p14:creationId xmlns:p14="http://schemas.microsoft.com/office/powerpoint/2010/main" val="1289894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3768">
          <p15:clr>
            <a:srgbClr val="FDE53C"/>
          </p15:clr>
        </p15:guide>
        <p15:guide id="2" orient="horz" pos="1296">
          <p15:clr>
            <a:srgbClr val="FDE53C"/>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a:t>Click to edit Master title style</a:t>
            </a:r>
            <a:endParaRPr lang="en-GB" noProof="0" dirty="0"/>
          </a:p>
        </p:txBody>
      </p:sp>
      <p:sp>
        <p:nvSpPr>
          <p:cNvPr id="3" name="Content Placeholder 2"/>
          <p:cNvSpPr>
            <a:spLocks noGrp="1"/>
          </p:cNvSpPr>
          <p:nvPr>
            <p:ph sz="half" idx="1"/>
          </p:nvPr>
        </p:nvSpPr>
        <p:spPr>
          <a:xfrm>
            <a:off x="1409700" y="1556281"/>
            <a:ext cx="4610099" cy="4620682"/>
          </a:xfrm>
        </p:spPr>
        <p:txBody>
          <a:bodyPr rtlCol="0"/>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rtl="0"/>
            <a:r>
              <a:rPr lang="en-US" noProof="0"/>
              <a:t>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4" name="Content Placeholder 3"/>
          <p:cNvSpPr>
            <a:spLocks noGrp="1"/>
          </p:cNvSpPr>
          <p:nvPr>
            <p:ph sz="half" idx="2"/>
          </p:nvPr>
        </p:nvSpPr>
        <p:spPr>
          <a:xfrm>
            <a:off x="6172200" y="1556281"/>
            <a:ext cx="4609775" cy="4620682"/>
          </a:xfrm>
        </p:spPr>
        <p:txBody>
          <a:bodyPr rtlCol="0"/>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rtl="0"/>
            <a:r>
              <a:rPr lang="en-US" noProof="0"/>
              <a:t>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Tree>
    <p:extLst>
      <p:ext uri="{BB962C8B-B14F-4D97-AF65-F5344CB8AC3E}">
        <p14:creationId xmlns:p14="http://schemas.microsoft.com/office/powerpoint/2010/main" val="278168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a:t>Click to edit Master title style</a:t>
            </a:r>
            <a:endParaRPr lang="en-GB" noProof="0" dirty="0"/>
          </a:p>
        </p:txBody>
      </p:sp>
      <p:sp>
        <p:nvSpPr>
          <p:cNvPr id="3" name="Text Placeholder 2"/>
          <p:cNvSpPr>
            <a:spLocks noGrp="1"/>
          </p:cNvSpPr>
          <p:nvPr>
            <p:ph type="body" idx="1"/>
          </p:nvPr>
        </p:nvSpPr>
        <p:spPr>
          <a:xfrm>
            <a:off x="1409699" y="1554480"/>
            <a:ext cx="4608576" cy="823912"/>
          </a:xfrm>
        </p:spPr>
        <p:txBody>
          <a:bodyPr rtlCol="0" anchor="b">
            <a:normAutofit/>
          </a:bodyPr>
          <a:lstStyle>
            <a:lvl1pPr marL="0" indent="0">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noProof="0"/>
              <a:t>Edit Master text styles</a:t>
            </a:r>
          </a:p>
        </p:txBody>
      </p:sp>
      <p:sp>
        <p:nvSpPr>
          <p:cNvPr id="4" name="Content Placeholder 3"/>
          <p:cNvSpPr>
            <a:spLocks noGrp="1"/>
          </p:cNvSpPr>
          <p:nvPr>
            <p:ph sz="half" idx="2"/>
          </p:nvPr>
        </p:nvSpPr>
        <p:spPr>
          <a:xfrm>
            <a:off x="1409699" y="2434147"/>
            <a:ext cx="4608576" cy="3811271"/>
          </a:xfrm>
        </p:spPr>
        <p:txBody>
          <a:bodyPr rtlCol="0"/>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rtl="0"/>
            <a:r>
              <a:rPr lang="en-US" noProof="0"/>
              <a:t>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5" name="Text Placeholder 4"/>
          <p:cNvSpPr>
            <a:spLocks noGrp="1"/>
          </p:cNvSpPr>
          <p:nvPr>
            <p:ph type="body" sz="quarter" idx="3"/>
          </p:nvPr>
        </p:nvSpPr>
        <p:spPr>
          <a:xfrm>
            <a:off x="6172200" y="1554480"/>
            <a:ext cx="4610100" cy="823912"/>
          </a:xfrm>
        </p:spPr>
        <p:txBody>
          <a:bodyPr rtlCol="0" anchor="b">
            <a:normAutofit/>
          </a:bodyPr>
          <a:lstStyle>
            <a:lvl1pPr marL="0" indent="0">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noProof="0"/>
              <a:t>Edit Master text styles</a:t>
            </a:r>
          </a:p>
        </p:txBody>
      </p:sp>
      <p:sp>
        <p:nvSpPr>
          <p:cNvPr id="6" name="Content Placeholder 5"/>
          <p:cNvSpPr>
            <a:spLocks noGrp="1"/>
          </p:cNvSpPr>
          <p:nvPr>
            <p:ph sz="quarter" idx="4"/>
          </p:nvPr>
        </p:nvSpPr>
        <p:spPr>
          <a:xfrm>
            <a:off x="6172200" y="2434147"/>
            <a:ext cx="4610100" cy="3811271"/>
          </a:xfrm>
        </p:spPr>
        <p:txBody>
          <a:bodyPr rtlCol="0"/>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rtl="0"/>
            <a:r>
              <a:rPr lang="en-US" noProof="0"/>
              <a:t>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Tree>
    <p:extLst>
      <p:ext uri="{BB962C8B-B14F-4D97-AF65-F5344CB8AC3E}">
        <p14:creationId xmlns:p14="http://schemas.microsoft.com/office/powerpoint/2010/main" val="2827180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a:t>Click to edit Master title style</a:t>
            </a:r>
            <a:endParaRPr lang="en-GB" noProof="0" dirty="0"/>
          </a:p>
        </p:txBody>
      </p:sp>
    </p:spTree>
    <p:extLst>
      <p:ext uri="{BB962C8B-B14F-4D97-AF65-F5344CB8AC3E}">
        <p14:creationId xmlns:p14="http://schemas.microsoft.com/office/powerpoint/2010/main" val="2465877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7393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82434" y="919616"/>
            <a:ext cx="4155622" cy="2532888"/>
          </a:xfrm>
        </p:spPr>
        <p:txBody>
          <a:bodyPr rtlCol="0" anchor="b"/>
          <a:lstStyle>
            <a:lvl1pPr>
              <a:defRPr sz="3200"/>
            </a:lvl1pPr>
          </a:lstStyle>
          <a:p>
            <a:pPr rtl="0"/>
            <a:r>
              <a:rPr lang="en-US" noProof="0"/>
              <a:t>Click to edit Master title style</a:t>
            </a:r>
            <a:endParaRPr lang="en-GB" noProof="0" dirty="0"/>
          </a:p>
        </p:txBody>
      </p:sp>
      <p:sp>
        <p:nvSpPr>
          <p:cNvPr id="3" name="Content Placeholder 2"/>
          <p:cNvSpPr>
            <a:spLocks noGrp="1"/>
          </p:cNvSpPr>
          <p:nvPr>
            <p:ph idx="1"/>
          </p:nvPr>
        </p:nvSpPr>
        <p:spPr>
          <a:xfrm>
            <a:off x="1409699" y="915923"/>
            <a:ext cx="5216979" cy="5065776"/>
          </a:xfrm>
        </p:spPr>
        <p:txBody>
          <a:bodyPr rtlCol="0"/>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rtl="0"/>
            <a:r>
              <a:rPr lang="en-US" noProof="0"/>
              <a:t>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4" name="Text Placeholder 3"/>
          <p:cNvSpPr>
            <a:spLocks noGrp="1"/>
          </p:cNvSpPr>
          <p:nvPr>
            <p:ph type="body" sz="half" idx="2"/>
          </p:nvPr>
        </p:nvSpPr>
        <p:spPr>
          <a:xfrm>
            <a:off x="6682434" y="3502152"/>
            <a:ext cx="4155622" cy="2479548"/>
          </a:xfrm>
        </p:spPr>
        <p:txBody>
          <a:bodyPr rtlCol="0">
            <a:normAutofit/>
          </a:bodyPr>
          <a:lstStyle>
            <a:lvl1pPr marL="0" indent="0">
              <a:spcBef>
                <a:spcPts val="9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n-US" noProof="0"/>
              <a:t>Edit Master text styles</a:t>
            </a:r>
          </a:p>
        </p:txBody>
      </p:sp>
    </p:spTree>
    <p:extLst>
      <p:ext uri="{BB962C8B-B14F-4D97-AF65-F5344CB8AC3E}">
        <p14:creationId xmlns:p14="http://schemas.microsoft.com/office/powerpoint/2010/main" val="3023549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82435" y="919616"/>
            <a:ext cx="4155622" cy="2532888"/>
          </a:xfrm>
        </p:spPr>
        <p:txBody>
          <a:bodyPr rtlCol="0" anchor="b"/>
          <a:lstStyle>
            <a:lvl1pPr>
              <a:defRPr sz="3200"/>
            </a:lvl1pPr>
          </a:lstStyle>
          <a:p>
            <a:pPr rtl="0"/>
            <a:r>
              <a:rPr lang="en-US" noProof="0"/>
              <a:t>Click to edit Master title style</a:t>
            </a:r>
            <a:endParaRPr lang="en-GB" noProof="0" dirty="0"/>
          </a:p>
        </p:txBody>
      </p:sp>
      <p:sp>
        <p:nvSpPr>
          <p:cNvPr id="3" name="Picture Placeholder 2" descr="An empty placeholder to add an image. Click on the placeholder and select the image that you wish to add"/>
          <p:cNvSpPr>
            <a:spLocks noGrp="1"/>
          </p:cNvSpPr>
          <p:nvPr>
            <p:ph type="pic" idx="1"/>
          </p:nvPr>
        </p:nvSpPr>
        <p:spPr>
          <a:xfrm>
            <a:off x="0" y="915923"/>
            <a:ext cx="6626677" cy="5065776"/>
          </a:xfrm>
        </p:spPr>
        <p:txBody>
          <a:bodyPr tIns="1371600" rtlCol="0">
            <a:normAutofit/>
          </a:bodyPr>
          <a:lstStyle>
            <a:lvl1pPr marL="0" indent="0" algn="ctr">
              <a:spcBef>
                <a:spcPts val="0"/>
              </a:spcBef>
              <a:buNone/>
              <a:defRPr sz="2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n-US" noProof="0"/>
              <a:t>Click icon to add picture</a:t>
            </a:r>
            <a:endParaRPr lang="en-GB" noProof="0" dirty="0"/>
          </a:p>
        </p:txBody>
      </p:sp>
      <p:sp>
        <p:nvSpPr>
          <p:cNvPr id="4" name="Text Placeholder 3"/>
          <p:cNvSpPr>
            <a:spLocks noGrp="1"/>
          </p:cNvSpPr>
          <p:nvPr>
            <p:ph type="body" sz="half" idx="2"/>
          </p:nvPr>
        </p:nvSpPr>
        <p:spPr>
          <a:xfrm>
            <a:off x="6682435" y="3502152"/>
            <a:ext cx="4155622" cy="2479547"/>
          </a:xfrm>
        </p:spPr>
        <p:txBody>
          <a:bodyPr rtlCol="0">
            <a:normAutofit/>
          </a:bodyPr>
          <a:lstStyle>
            <a:lvl1pPr marL="0" indent="0">
              <a:spcBef>
                <a:spcPts val="9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n-US" noProof="0"/>
              <a:t>Edit Master text styles</a:t>
            </a:r>
          </a:p>
        </p:txBody>
      </p:sp>
    </p:spTree>
    <p:extLst>
      <p:ext uri="{BB962C8B-B14F-4D97-AF65-F5344CB8AC3E}">
        <p14:creationId xmlns:p14="http://schemas.microsoft.com/office/powerpoint/2010/main" val="216422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ti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9DED900-C2EA-4650-BAC9-2B2B32369E97}"/>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r="12355" b="6725"/>
          <a:stretch/>
        </p:blipFill>
        <p:spPr>
          <a:xfrm>
            <a:off x="7801233" y="2395654"/>
            <a:ext cx="4390767" cy="4233746"/>
          </a:xfrm>
          <a:prstGeom prst="rect">
            <a:avLst/>
          </a:prstGeom>
        </p:spPr>
      </p:pic>
      <p:sp>
        <p:nvSpPr>
          <p:cNvPr id="10" name="Rectangle 9"/>
          <p:cNvSpPr/>
          <p:nvPr userDrawn="1"/>
        </p:nvSpPr>
        <p:spPr>
          <a:xfrm>
            <a:off x="0" y="6629400"/>
            <a:ext cx="1499616" cy="228600"/>
          </a:xfrm>
          <a:prstGeom prst="rect">
            <a:avLst/>
          </a:prstGeom>
          <a:gradFill>
            <a:gsLst>
              <a:gs pos="0">
                <a:schemeClr val="accent1">
                  <a:lumMod val="15000"/>
                  <a:lumOff val="85000"/>
                </a:schemeClr>
              </a:gs>
              <a:gs pos="100000">
                <a:schemeClr val="accent1">
                  <a:lumMod val="15000"/>
                  <a:lumOff val="8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11" name="Rectangle 10"/>
          <p:cNvSpPr/>
          <p:nvPr/>
        </p:nvSpPr>
        <p:spPr>
          <a:xfrm>
            <a:off x="1609344" y="6629400"/>
            <a:ext cx="10582656" cy="228600"/>
          </a:xfrm>
          <a:prstGeom prst="rect">
            <a:avLst/>
          </a:prstGeom>
          <a:gradFill>
            <a:gsLst>
              <a:gs pos="0">
                <a:schemeClr val="accent1">
                  <a:lumMod val="35000"/>
                  <a:lumOff val="65000"/>
                </a:schemeClr>
              </a:gs>
              <a:gs pos="100000">
                <a:schemeClr val="accent1">
                  <a:lumMod val="35000"/>
                  <a:lumOff val="6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solidFill>
                <a:schemeClr val="accent1">
                  <a:lumMod val="75000"/>
                </a:schemeClr>
              </a:solidFill>
            </a:endParaRPr>
          </a:p>
        </p:txBody>
      </p:sp>
      <p:sp>
        <p:nvSpPr>
          <p:cNvPr id="2" name="Title Placeholder 1"/>
          <p:cNvSpPr>
            <a:spLocks noGrp="1"/>
          </p:cNvSpPr>
          <p:nvPr>
            <p:ph type="title"/>
          </p:nvPr>
        </p:nvSpPr>
        <p:spPr>
          <a:xfrm>
            <a:off x="354227" y="276087"/>
            <a:ext cx="11467069" cy="1183566"/>
          </a:xfrm>
          <a:prstGeom prst="rect">
            <a:avLst/>
          </a:prstGeom>
        </p:spPr>
        <p:txBody>
          <a:bodyPr vert="horz" lIns="91440" tIns="45720" rIns="91440" bIns="45720" rtlCol="0" anchor="b">
            <a:normAutofit/>
          </a:bodyPr>
          <a:lstStyle/>
          <a:p>
            <a:pPr rtl="0"/>
            <a:r>
              <a:rPr lang="en-US" noProof="0"/>
              <a:t>Click to edit Master title style</a:t>
            </a:r>
            <a:endParaRPr lang="en-GB" noProof="0" dirty="0"/>
          </a:p>
        </p:txBody>
      </p:sp>
      <p:sp>
        <p:nvSpPr>
          <p:cNvPr id="3" name="Text Placeholder 2"/>
          <p:cNvSpPr>
            <a:spLocks noGrp="1"/>
          </p:cNvSpPr>
          <p:nvPr>
            <p:ph type="body" idx="1"/>
          </p:nvPr>
        </p:nvSpPr>
        <p:spPr>
          <a:xfrm>
            <a:off x="354227" y="1566001"/>
            <a:ext cx="11467068" cy="4620682"/>
          </a:xfrm>
          <a:prstGeom prst="rect">
            <a:avLst/>
          </a:prstGeom>
        </p:spPr>
        <p:txBody>
          <a:bodyPr vert="horz" lIns="91440" tIns="45720" rIns="91440" bIns="45720" rtlCol="0">
            <a:normAutofit/>
          </a:bodyPr>
          <a:lstStyle/>
          <a:p>
            <a:pPr lvl="0" rtl="0"/>
            <a:r>
              <a:rPr lang="en-GB" noProof="0" dirty="0"/>
              <a:t>Edit Master text styles</a:t>
            </a:r>
          </a:p>
          <a:p>
            <a:pPr lvl="1" rtl="0"/>
            <a:r>
              <a:rPr lang="en-GB" noProof="0" dirty="0"/>
              <a:t>Second level</a:t>
            </a:r>
          </a:p>
          <a:p>
            <a:pPr lvl="2" rtl="0"/>
            <a:r>
              <a:rPr lang="en-GB" noProof="0" dirty="0"/>
              <a:t>Third level</a:t>
            </a:r>
          </a:p>
          <a:p>
            <a:pPr lvl="3" rtl="0"/>
            <a:r>
              <a:rPr lang="en-GB" noProof="0" dirty="0"/>
              <a:t>Fourth level</a:t>
            </a:r>
          </a:p>
          <a:p>
            <a:pPr lvl="4" rtl="0"/>
            <a:r>
              <a:rPr lang="en-GB" noProof="0" dirty="0"/>
              <a:t>Fifth level</a:t>
            </a:r>
          </a:p>
        </p:txBody>
      </p:sp>
      <p:pic>
        <p:nvPicPr>
          <p:cNvPr id="7" name="Picture 6">
            <a:extLst>
              <a:ext uri="{FF2B5EF4-FFF2-40B4-BE49-F238E27FC236}">
                <a16:creationId xmlns:a16="http://schemas.microsoft.com/office/drawing/2014/main" id="{52D310E9-29CF-46AA-8E0E-5CC17E5452AB}"/>
              </a:ext>
            </a:extLst>
          </p:cNvPr>
          <p:cNvPicPr>
            <a:picLocks noChangeAspect="1"/>
          </p:cNvPicPr>
          <p:nvPr userDrawn="1"/>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3624" y="6162644"/>
            <a:ext cx="741713" cy="695356"/>
          </a:xfrm>
          <a:prstGeom prst="rect">
            <a:avLst/>
          </a:prstGeom>
        </p:spPr>
      </p:pic>
    </p:spTree>
    <p:extLst>
      <p:ext uri="{BB962C8B-B14F-4D97-AF65-F5344CB8AC3E}">
        <p14:creationId xmlns:p14="http://schemas.microsoft.com/office/powerpoint/2010/main" val="2866046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spcBef>
          <a:spcPct val="0"/>
        </a:spcBef>
        <a:buNone/>
        <a:defRPr sz="3400" kern="1200">
          <a:solidFill>
            <a:srgbClr val="008000"/>
          </a:solidFill>
          <a:latin typeface="+mj-lt"/>
          <a:ea typeface="+mj-ea"/>
          <a:cs typeface="+mj-cs"/>
        </a:defRPr>
      </a:lvl1pPr>
    </p:titleStyle>
    <p:bodyStyle>
      <a:lvl1pPr marL="210312" indent="-210312" algn="l" defTabSz="914400" rtl="0" eaLnBrk="1" latinLnBrk="0" hangingPunct="1">
        <a:lnSpc>
          <a:spcPct val="90000"/>
        </a:lnSpc>
        <a:spcBef>
          <a:spcPts val="1100"/>
        </a:spcBef>
        <a:buFont typeface="Arial" panose="020B0604020202020204" pitchFamily="34" charset="0"/>
        <a:buChar char="•"/>
        <a:defRPr sz="2200" kern="1200">
          <a:solidFill>
            <a:schemeClr val="tx1"/>
          </a:solidFill>
          <a:latin typeface="+mn-lt"/>
          <a:ea typeface="+mn-ea"/>
          <a:cs typeface="+mn-cs"/>
        </a:defRPr>
      </a:lvl1pPr>
      <a:lvl2pPr marL="438912" indent="-155448" algn="l" defTabSz="914400" rtl="0" eaLnBrk="1" latinLnBrk="0" hangingPunct="1">
        <a:lnSpc>
          <a:spcPct val="90000"/>
        </a:lnSpc>
        <a:spcBef>
          <a:spcPts val="400"/>
        </a:spcBef>
        <a:buFont typeface="Arial" panose="020B0604020202020204" pitchFamily="34" charset="0"/>
        <a:buChar char="•"/>
        <a:defRPr sz="1800" kern="1200">
          <a:solidFill>
            <a:schemeClr val="tx1"/>
          </a:solidFill>
          <a:latin typeface="+mn-lt"/>
          <a:ea typeface="+mn-ea"/>
          <a:cs typeface="+mn-cs"/>
        </a:defRPr>
      </a:lvl2pPr>
      <a:lvl3pPr marL="6766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9052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4pPr>
      <a:lvl5pPr marL="11338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5pPr>
      <a:lvl6pPr marL="13624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6pPr>
      <a:lvl7pPr marL="15910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7pPr>
      <a:lvl8pPr marL="18196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8pPr>
      <a:lvl9pPr marL="20482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rtlCol="0"/>
          <a:lstStyle/>
          <a:p>
            <a:pPr rtl="0"/>
            <a:r>
              <a:rPr lang="en-GB" dirty="0"/>
              <a:t>The Conclave</a:t>
            </a:r>
          </a:p>
        </p:txBody>
      </p:sp>
    </p:spTree>
    <p:extLst>
      <p:ext uri="{BB962C8B-B14F-4D97-AF65-F5344CB8AC3E}">
        <p14:creationId xmlns:p14="http://schemas.microsoft.com/office/powerpoint/2010/main" val="4261546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05DEA3-C7DB-4B65-B4FE-6859B2946D23}"/>
              </a:ext>
            </a:extLst>
          </p:cNvPr>
          <p:cNvSpPr txBox="1"/>
          <p:nvPr/>
        </p:nvSpPr>
        <p:spPr>
          <a:xfrm>
            <a:off x="623392" y="1412776"/>
            <a:ext cx="6768752" cy="4524315"/>
          </a:xfrm>
          <a:prstGeom prst="rect">
            <a:avLst/>
          </a:prstGeom>
          <a:noFill/>
        </p:spPr>
        <p:txBody>
          <a:bodyPr wrap="square" rtlCol="0">
            <a:spAutoFit/>
          </a:bodyPr>
          <a:lstStyle/>
          <a:p>
            <a:pPr algn="just">
              <a:spcAft>
                <a:spcPts val="0"/>
              </a:spcAft>
            </a:pPr>
            <a:r>
              <a:rPr lang="en-GB" sz="2400" dirty="0">
                <a:latin typeface="+mj-lt"/>
                <a:ea typeface="Calibri" panose="020F0502020204030204" pitchFamily="34" charset="0"/>
                <a:cs typeface="Times New Roman" panose="02020603050405020304" pitchFamily="18" charset="0"/>
              </a:rPr>
              <a:t>Voting begins on the first day, when one ballot is held in the afternoon if possible. If the first ballot does not produce a result, there are two ballots each morning and each afternoon until a result is declared. </a:t>
            </a:r>
          </a:p>
          <a:p>
            <a:pPr algn="just">
              <a:spcAft>
                <a:spcPts val="0"/>
              </a:spcAft>
            </a:pPr>
            <a:endParaRPr lang="en-GB" sz="2400" dirty="0">
              <a:latin typeface="+mj-lt"/>
              <a:ea typeface="Calibri" panose="020F0502020204030204" pitchFamily="34" charset="0"/>
              <a:cs typeface="Times New Roman" panose="02020603050405020304" pitchFamily="18" charset="0"/>
            </a:endParaRPr>
          </a:p>
          <a:p>
            <a:pPr algn="just">
              <a:spcAft>
                <a:spcPts val="0"/>
              </a:spcAft>
            </a:pPr>
            <a:r>
              <a:rPr lang="en-GB" sz="2400" dirty="0">
                <a:latin typeface="+mj-lt"/>
                <a:ea typeface="Calibri" panose="020F0502020204030204" pitchFamily="34" charset="0"/>
                <a:cs typeface="Times New Roman" panose="02020603050405020304" pitchFamily="18" charset="0"/>
              </a:rPr>
              <a:t>Cardinals may vote for anyone who they feel to be the right choice to lead the Catholic Church. Technically the person they choose does not have to be a cardinal or even a priest, simply a male baptised Catholic, but in practice it will be one of the cardinals. </a:t>
            </a:r>
          </a:p>
        </p:txBody>
      </p:sp>
      <p:sp>
        <p:nvSpPr>
          <p:cNvPr id="2" name="TextBox 1">
            <a:extLst>
              <a:ext uri="{FF2B5EF4-FFF2-40B4-BE49-F238E27FC236}">
                <a16:creationId xmlns:a16="http://schemas.microsoft.com/office/drawing/2014/main" id="{E4955746-1BDF-4E15-AFDD-FECB4C712E36}"/>
              </a:ext>
            </a:extLst>
          </p:cNvPr>
          <p:cNvSpPr txBox="1"/>
          <p:nvPr/>
        </p:nvSpPr>
        <p:spPr>
          <a:xfrm>
            <a:off x="623392" y="404664"/>
            <a:ext cx="4014369" cy="646331"/>
          </a:xfrm>
          <a:prstGeom prst="rect">
            <a:avLst/>
          </a:prstGeom>
          <a:noFill/>
        </p:spPr>
        <p:txBody>
          <a:bodyPr wrap="none" rtlCol="0">
            <a:spAutoFit/>
          </a:bodyPr>
          <a:lstStyle/>
          <a:p>
            <a:pPr algn="just"/>
            <a:r>
              <a:rPr lang="en-GB" sz="3600" dirty="0">
                <a:latin typeface="+mj-lt"/>
              </a:rPr>
              <a:t>How do they vote?</a:t>
            </a:r>
          </a:p>
        </p:txBody>
      </p:sp>
      <p:pic>
        <p:nvPicPr>
          <p:cNvPr id="6" name="Picture 5">
            <a:extLst>
              <a:ext uri="{FF2B5EF4-FFF2-40B4-BE49-F238E27FC236}">
                <a16:creationId xmlns:a16="http://schemas.microsoft.com/office/drawing/2014/main" id="{0D6F2E05-1A8E-42DF-8E8A-BFCF18ACBCB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64152" y="3645024"/>
            <a:ext cx="4559829" cy="25649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26483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05DEA3-C7DB-4B65-B4FE-6859B2946D23}"/>
              </a:ext>
            </a:extLst>
          </p:cNvPr>
          <p:cNvSpPr txBox="1"/>
          <p:nvPr/>
        </p:nvSpPr>
        <p:spPr>
          <a:xfrm>
            <a:off x="623392" y="1412776"/>
            <a:ext cx="6048341" cy="3416320"/>
          </a:xfrm>
          <a:prstGeom prst="rect">
            <a:avLst/>
          </a:prstGeom>
          <a:noFill/>
        </p:spPr>
        <p:txBody>
          <a:bodyPr wrap="square" rtlCol="0">
            <a:spAutoFit/>
          </a:bodyPr>
          <a:lstStyle/>
          <a:p>
            <a:pPr algn="just">
              <a:spcAft>
                <a:spcPts val="0"/>
              </a:spcAft>
            </a:pPr>
            <a:r>
              <a:rPr lang="en-GB" sz="2400" dirty="0">
                <a:latin typeface="+mj-lt"/>
                <a:ea typeface="Calibri" panose="020F0502020204030204" pitchFamily="34" charset="0"/>
                <a:cs typeface="Times New Roman" panose="02020603050405020304" pitchFamily="18" charset="0"/>
              </a:rPr>
              <a:t>On the voting slip, each cardinal writes the name of the person he wishes to vote for, trying to disguise his writing as much as possible.</a:t>
            </a:r>
          </a:p>
          <a:p>
            <a:pPr algn="just">
              <a:spcAft>
                <a:spcPts val="0"/>
              </a:spcAft>
            </a:pPr>
            <a:endParaRPr lang="en-GB" sz="2400" dirty="0">
              <a:latin typeface="+mj-lt"/>
              <a:ea typeface="Calibri" panose="020F0502020204030204" pitchFamily="34" charset="0"/>
              <a:cs typeface="Times New Roman" panose="02020603050405020304" pitchFamily="18" charset="0"/>
            </a:endParaRPr>
          </a:p>
          <a:p>
            <a:pPr algn="just">
              <a:spcAft>
                <a:spcPts val="0"/>
              </a:spcAft>
            </a:pPr>
            <a:r>
              <a:rPr lang="en-GB" sz="2400" dirty="0">
                <a:latin typeface="+mj-lt"/>
                <a:ea typeface="Calibri" panose="020F0502020204030204" pitchFamily="34" charset="0"/>
                <a:cs typeface="Times New Roman" panose="02020603050405020304" pitchFamily="18" charset="0"/>
              </a:rPr>
              <a:t>He then swears before all present that the vote is for the person of his choice and places the vote onto a silver plate before then putting it into the chalice on the altar. </a:t>
            </a:r>
          </a:p>
        </p:txBody>
      </p:sp>
      <p:sp>
        <p:nvSpPr>
          <p:cNvPr id="2" name="TextBox 1">
            <a:extLst>
              <a:ext uri="{FF2B5EF4-FFF2-40B4-BE49-F238E27FC236}">
                <a16:creationId xmlns:a16="http://schemas.microsoft.com/office/drawing/2014/main" id="{E4955746-1BDF-4E15-AFDD-FECB4C712E36}"/>
              </a:ext>
            </a:extLst>
          </p:cNvPr>
          <p:cNvSpPr txBox="1"/>
          <p:nvPr/>
        </p:nvSpPr>
        <p:spPr>
          <a:xfrm>
            <a:off x="623393" y="404664"/>
            <a:ext cx="4973074" cy="646331"/>
          </a:xfrm>
          <a:prstGeom prst="rect">
            <a:avLst/>
          </a:prstGeom>
          <a:noFill/>
        </p:spPr>
        <p:txBody>
          <a:bodyPr wrap="square" rtlCol="0">
            <a:spAutoFit/>
          </a:bodyPr>
          <a:lstStyle/>
          <a:p>
            <a:pPr algn="just"/>
            <a:r>
              <a:rPr lang="en-GB" sz="3600" dirty="0">
                <a:latin typeface="+mj-lt"/>
              </a:rPr>
              <a:t>How do they vote?</a:t>
            </a:r>
          </a:p>
        </p:txBody>
      </p:sp>
      <p:pic>
        <p:nvPicPr>
          <p:cNvPr id="5" name="Picture 4">
            <a:extLst>
              <a:ext uri="{FF2B5EF4-FFF2-40B4-BE49-F238E27FC236}">
                <a16:creationId xmlns:a16="http://schemas.microsoft.com/office/drawing/2014/main" id="{0BE68E65-A627-1F9F-611E-346470E538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157441" y="3297808"/>
            <a:ext cx="4629929" cy="26136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37930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05DEA3-C7DB-4B65-B4FE-6859B2946D23}"/>
              </a:ext>
            </a:extLst>
          </p:cNvPr>
          <p:cNvSpPr txBox="1"/>
          <p:nvPr/>
        </p:nvSpPr>
        <p:spPr>
          <a:xfrm>
            <a:off x="623392" y="1221031"/>
            <a:ext cx="6556341" cy="4893647"/>
          </a:xfrm>
          <a:prstGeom prst="rect">
            <a:avLst/>
          </a:prstGeom>
          <a:noFill/>
        </p:spPr>
        <p:txBody>
          <a:bodyPr wrap="square" rtlCol="0">
            <a:spAutoFit/>
          </a:bodyPr>
          <a:lstStyle/>
          <a:p>
            <a:pPr algn="just">
              <a:spcAft>
                <a:spcPts val="0"/>
              </a:spcAft>
            </a:pPr>
            <a:r>
              <a:rPr lang="en-GB" sz="2400" dirty="0">
                <a:latin typeface="+mj-lt"/>
                <a:ea typeface="Calibri" panose="020F0502020204030204" pitchFamily="34" charset="0"/>
                <a:cs typeface="Times New Roman" panose="02020603050405020304" pitchFamily="18" charset="0"/>
              </a:rPr>
              <a:t>Once everyone has voted, the names are read out.</a:t>
            </a:r>
          </a:p>
          <a:p>
            <a:pPr algn="just">
              <a:spcAft>
                <a:spcPts val="0"/>
              </a:spcAft>
            </a:pPr>
            <a:r>
              <a:rPr lang="en-GB" sz="2400" dirty="0">
                <a:latin typeface="+mj-lt"/>
                <a:ea typeface="Calibri" panose="020F0502020204030204" pitchFamily="34" charset="0"/>
                <a:cs typeface="Times New Roman" panose="02020603050405020304" pitchFamily="18" charset="0"/>
              </a:rPr>
              <a:t> </a:t>
            </a:r>
          </a:p>
          <a:p>
            <a:pPr algn="just">
              <a:spcAft>
                <a:spcPts val="0"/>
              </a:spcAft>
            </a:pPr>
            <a:r>
              <a:rPr lang="en-GB" sz="2400" dirty="0">
                <a:latin typeface="+mj-lt"/>
                <a:ea typeface="Calibri" panose="020F0502020204030204" pitchFamily="34" charset="0"/>
                <a:cs typeface="Times New Roman" panose="02020603050405020304" pitchFamily="18" charset="0"/>
              </a:rPr>
              <a:t>The names are counted and if one name has received two thirds of the votes, the pope has been elected.</a:t>
            </a:r>
          </a:p>
          <a:p>
            <a:pPr algn="just">
              <a:spcAft>
                <a:spcPts val="0"/>
              </a:spcAft>
            </a:pPr>
            <a:endParaRPr lang="en-GB" sz="2400" dirty="0">
              <a:latin typeface="+mj-lt"/>
              <a:ea typeface="Calibri" panose="020F0502020204030204" pitchFamily="34" charset="0"/>
              <a:cs typeface="Times New Roman" panose="02020603050405020304" pitchFamily="18" charset="0"/>
            </a:endParaRPr>
          </a:p>
          <a:p>
            <a:pPr algn="just">
              <a:spcAft>
                <a:spcPts val="0"/>
              </a:spcAft>
            </a:pPr>
            <a:r>
              <a:rPr lang="en-GB" sz="2400" dirty="0">
                <a:latin typeface="+mj-lt"/>
                <a:ea typeface="Calibri" panose="020F0502020204030204" pitchFamily="34" charset="0"/>
                <a:cs typeface="Times New Roman" panose="02020603050405020304" pitchFamily="18" charset="0"/>
              </a:rPr>
              <a:t>If not, the process is repeated for three days only. After three days of unsuccessful voting, the procedure is suspended for a day to give time for prayer, reflection and informal discussions. They then continue for a further three days. </a:t>
            </a:r>
          </a:p>
        </p:txBody>
      </p:sp>
      <p:sp>
        <p:nvSpPr>
          <p:cNvPr id="2" name="TextBox 1">
            <a:extLst>
              <a:ext uri="{FF2B5EF4-FFF2-40B4-BE49-F238E27FC236}">
                <a16:creationId xmlns:a16="http://schemas.microsoft.com/office/drawing/2014/main" id="{E4955746-1BDF-4E15-AFDD-FECB4C712E36}"/>
              </a:ext>
            </a:extLst>
          </p:cNvPr>
          <p:cNvSpPr txBox="1"/>
          <p:nvPr/>
        </p:nvSpPr>
        <p:spPr>
          <a:xfrm>
            <a:off x="623392" y="404664"/>
            <a:ext cx="2374689" cy="646331"/>
          </a:xfrm>
          <a:prstGeom prst="rect">
            <a:avLst/>
          </a:prstGeom>
          <a:noFill/>
        </p:spPr>
        <p:txBody>
          <a:bodyPr wrap="none" rtlCol="0">
            <a:spAutoFit/>
          </a:bodyPr>
          <a:lstStyle/>
          <a:p>
            <a:pPr algn="just"/>
            <a:r>
              <a:rPr lang="en-GB" sz="3600" dirty="0">
                <a:latin typeface="+mj-lt"/>
              </a:rPr>
              <a:t>The results</a:t>
            </a:r>
          </a:p>
        </p:txBody>
      </p:sp>
      <p:pic>
        <p:nvPicPr>
          <p:cNvPr id="3" name="Picture 2">
            <a:extLst>
              <a:ext uri="{FF2B5EF4-FFF2-40B4-BE49-F238E27FC236}">
                <a16:creationId xmlns:a16="http://schemas.microsoft.com/office/drawing/2014/main" id="{AC9B7929-EF4E-4EE2-A94A-1294712B305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43708" y="3272408"/>
            <a:ext cx="4629929" cy="26136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60718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05DEA3-C7DB-4B65-B4FE-6859B2946D23}"/>
              </a:ext>
            </a:extLst>
          </p:cNvPr>
          <p:cNvSpPr txBox="1"/>
          <p:nvPr/>
        </p:nvSpPr>
        <p:spPr>
          <a:xfrm>
            <a:off x="623392" y="1412776"/>
            <a:ext cx="6768752" cy="4524315"/>
          </a:xfrm>
          <a:prstGeom prst="rect">
            <a:avLst/>
          </a:prstGeom>
          <a:noFill/>
        </p:spPr>
        <p:txBody>
          <a:bodyPr wrap="square" rtlCol="0">
            <a:spAutoFit/>
          </a:bodyPr>
          <a:lstStyle/>
          <a:p>
            <a:pPr algn="just">
              <a:spcAft>
                <a:spcPts val="0"/>
              </a:spcAft>
            </a:pPr>
            <a:r>
              <a:rPr lang="en-GB" sz="2400" dirty="0">
                <a:latin typeface="+mj-lt"/>
                <a:ea typeface="Calibri" panose="020F0502020204030204" pitchFamily="34" charset="0"/>
                <a:cs typeface="Times New Roman" panose="02020603050405020304" pitchFamily="18" charset="0"/>
              </a:rPr>
              <a:t>After each ballot, the papers are burned and the smoke goes up through a chimney where it can be seen by the people waiting in St Peter’s Square. If the vote has been unsuccessful, the papers are burned with a cartridge producing black smoke. If it has been successful, a cartridge is added to make the smoke white. </a:t>
            </a:r>
          </a:p>
          <a:p>
            <a:pPr algn="just">
              <a:spcAft>
                <a:spcPts val="0"/>
              </a:spcAft>
            </a:pPr>
            <a:endParaRPr lang="en-GB" sz="2400" dirty="0">
              <a:latin typeface="+mj-lt"/>
              <a:ea typeface="Calibri" panose="020F0502020204030204" pitchFamily="34" charset="0"/>
              <a:cs typeface="Times New Roman" panose="02020603050405020304" pitchFamily="18" charset="0"/>
            </a:endParaRPr>
          </a:p>
          <a:p>
            <a:pPr algn="just">
              <a:spcAft>
                <a:spcPts val="0"/>
              </a:spcAft>
            </a:pPr>
            <a:r>
              <a:rPr lang="en-GB" sz="2400" dirty="0">
                <a:latin typeface="+mj-lt"/>
                <a:ea typeface="Calibri" panose="020F0502020204030204" pitchFamily="34" charset="0"/>
                <a:cs typeface="Times New Roman" panose="02020603050405020304" pitchFamily="18" charset="0"/>
              </a:rPr>
              <a:t>Since in the past, there has been some confusion over whether a pope has been elected or not, the bells will be rung when a pope has been elected.</a:t>
            </a:r>
          </a:p>
        </p:txBody>
      </p:sp>
      <p:sp>
        <p:nvSpPr>
          <p:cNvPr id="2" name="TextBox 1">
            <a:extLst>
              <a:ext uri="{FF2B5EF4-FFF2-40B4-BE49-F238E27FC236}">
                <a16:creationId xmlns:a16="http://schemas.microsoft.com/office/drawing/2014/main" id="{E4955746-1BDF-4E15-AFDD-FECB4C712E36}"/>
              </a:ext>
            </a:extLst>
          </p:cNvPr>
          <p:cNvSpPr txBox="1"/>
          <p:nvPr/>
        </p:nvSpPr>
        <p:spPr>
          <a:xfrm>
            <a:off x="623392" y="404664"/>
            <a:ext cx="10375533" cy="646331"/>
          </a:xfrm>
          <a:prstGeom prst="rect">
            <a:avLst/>
          </a:prstGeom>
          <a:noFill/>
        </p:spPr>
        <p:txBody>
          <a:bodyPr wrap="none" rtlCol="0">
            <a:spAutoFit/>
          </a:bodyPr>
          <a:lstStyle/>
          <a:p>
            <a:r>
              <a:rPr lang="en-GB" sz="3600" dirty="0">
                <a:latin typeface="+mj-lt"/>
              </a:rPr>
              <a:t>How will we know when a pope has been elected?</a:t>
            </a:r>
          </a:p>
        </p:txBody>
      </p:sp>
      <p:pic>
        <p:nvPicPr>
          <p:cNvPr id="5" name="Picture 4">
            <a:extLst>
              <a:ext uri="{FF2B5EF4-FFF2-40B4-BE49-F238E27FC236}">
                <a16:creationId xmlns:a16="http://schemas.microsoft.com/office/drawing/2014/main" id="{903E60AA-69A3-40EA-99F6-A0D72C5E73A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08585" y="3861048"/>
            <a:ext cx="3801413" cy="2375883"/>
          </a:xfrm>
          <a:prstGeom prst="rect">
            <a:avLst/>
          </a:prstGeom>
          <a:ln>
            <a:noFill/>
          </a:ln>
          <a:effectLst>
            <a:outerShdw blurRad="292100" dist="139700" dir="2700000" algn="tl" rotWithShape="0">
              <a:srgbClr val="333333">
                <a:alpha val="65000"/>
              </a:srgbClr>
            </a:outerShdw>
          </a:effectLst>
        </p:spPr>
      </p:pic>
      <p:pic>
        <p:nvPicPr>
          <p:cNvPr id="3" name="Picture 2">
            <a:extLst>
              <a:ext uri="{FF2B5EF4-FFF2-40B4-BE49-F238E27FC236}">
                <a16:creationId xmlns:a16="http://schemas.microsoft.com/office/drawing/2014/main" id="{1ECDCA67-EF5C-8E40-5079-A7BC36013AAC}"/>
              </a:ext>
            </a:extLst>
          </p:cNvPr>
          <p:cNvPicPr>
            <a:picLocks noChangeAspect="1"/>
          </p:cNvPicPr>
          <p:nvPr/>
        </p:nvPicPr>
        <p:blipFill>
          <a:blip r:embed="rId4"/>
          <a:stretch>
            <a:fillRect/>
          </a:stretch>
        </p:blipFill>
        <p:spPr>
          <a:xfrm>
            <a:off x="8385630" y="1164939"/>
            <a:ext cx="3447322" cy="258216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20082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05DEA3-C7DB-4B65-B4FE-6859B2946D23}"/>
              </a:ext>
            </a:extLst>
          </p:cNvPr>
          <p:cNvSpPr txBox="1"/>
          <p:nvPr/>
        </p:nvSpPr>
        <p:spPr>
          <a:xfrm>
            <a:off x="623392" y="1218043"/>
            <a:ext cx="6768752" cy="4893647"/>
          </a:xfrm>
          <a:prstGeom prst="rect">
            <a:avLst/>
          </a:prstGeom>
          <a:noFill/>
        </p:spPr>
        <p:txBody>
          <a:bodyPr wrap="square" rtlCol="0">
            <a:spAutoFit/>
          </a:bodyPr>
          <a:lstStyle/>
          <a:p>
            <a:pPr algn="just">
              <a:spcAft>
                <a:spcPts val="0"/>
              </a:spcAft>
            </a:pPr>
            <a:r>
              <a:rPr lang="en-GB" sz="2400" dirty="0">
                <a:latin typeface="+mj-lt"/>
                <a:ea typeface="Calibri" panose="020F0502020204030204" pitchFamily="34" charset="0"/>
                <a:cs typeface="Times New Roman" panose="02020603050405020304" pitchFamily="18" charset="0"/>
              </a:rPr>
              <a:t>The whole process of the election takes place in an atmosphere of prayer and reflection. Every day begins with Mass and the cardinals mark particular hours of the day in prayer together. Some are chosen to lead spiritual reflections during the process. </a:t>
            </a:r>
          </a:p>
          <a:p>
            <a:pPr algn="just">
              <a:spcAft>
                <a:spcPts val="0"/>
              </a:spcAft>
            </a:pPr>
            <a:endParaRPr lang="en-GB" sz="2400" dirty="0">
              <a:latin typeface="+mj-lt"/>
              <a:ea typeface="Calibri" panose="020F0502020204030204" pitchFamily="34" charset="0"/>
              <a:cs typeface="Times New Roman" panose="02020603050405020304" pitchFamily="18" charset="0"/>
            </a:endParaRPr>
          </a:p>
          <a:p>
            <a:pPr algn="just">
              <a:spcAft>
                <a:spcPts val="0"/>
              </a:spcAft>
            </a:pPr>
            <a:r>
              <a:rPr lang="en-GB" sz="2400" dirty="0">
                <a:latin typeface="+mj-lt"/>
                <a:ea typeface="Calibri" panose="020F0502020204030204" pitchFamily="34" charset="0"/>
                <a:cs typeface="Times New Roman" panose="02020603050405020304" pitchFamily="18" charset="0"/>
              </a:rPr>
              <a:t>The cardinals are seeking the will of God through the direction of the Holy Spirit. Each of them will be praying for the gifts of the Holy Spirit, in particular for wisdom and understanding, to help him vote for the successor of Saint Peter. </a:t>
            </a:r>
          </a:p>
        </p:txBody>
      </p:sp>
      <p:sp>
        <p:nvSpPr>
          <p:cNvPr id="2" name="TextBox 1">
            <a:extLst>
              <a:ext uri="{FF2B5EF4-FFF2-40B4-BE49-F238E27FC236}">
                <a16:creationId xmlns:a16="http://schemas.microsoft.com/office/drawing/2014/main" id="{E4955746-1BDF-4E15-AFDD-FECB4C712E36}"/>
              </a:ext>
            </a:extLst>
          </p:cNvPr>
          <p:cNvSpPr txBox="1"/>
          <p:nvPr/>
        </p:nvSpPr>
        <p:spPr>
          <a:xfrm>
            <a:off x="623392" y="404664"/>
            <a:ext cx="9997096" cy="646331"/>
          </a:xfrm>
          <a:prstGeom prst="rect">
            <a:avLst/>
          </a:prstGeom>
          <a:noFill/>
        </p:spPr>
        <p:txBody>
          <a:bodyPr wrap="none" rtlCol="0">
            <a:spAutoFit/>
          </a:bodyPr>
          <a:lstStyle/>
          <a:p>
            <a:r>
              <a:rPr lang="en-GB" sz="3600" dirty="0">
                <a:latin typeface="+mj-lt"/>
              </a:rPr>
              <a:t>How is the conclave different to other elections?</a:t>
            </a:r>
          </a:p>
        </p:txBody>
      </p:sp>
      <p:pic>
        <p:nvPicPr>
          <p:cNvPr id="5" name="Picture 4">
            <a:extLst>
              <a:ext uri="{FF2B5EF4-FFF2-40B4-BE49-F238E27FC236}">
                <a16:creationId xmlns:a16="http://schemas.microsoft.com/office/drawing/2014/main" id="{F2368D91-FEDD-F177-380A-206BFED6ECF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92752" y="3035176"/>
            <a:ext cx="4177515" cy="278079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23316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05DEA3-C7DB-4B65-B4FE-6859B2946D23}"/>
              </a:ext>
            </a:extLst>
          </p:cNvPr>
          <p:cNvSpPr txBox="1"/>
          <p:nvPr/>
        </p:nvSpPr>
        <p:spPr>
          <a:xfrm>
            <a:off x="623392" y="1412776"/>
            <a:ext cx="6768752" cy="3046988"/>
          </a:xfrm>
          <a:prstGeom prst="rect">
            <a:avLst/>
          </a:prstGeom>
          <a:noFill/>
        </p:spPr>
        <p:txBody>
          <a:bodyPr wrap="square" rtlCol="0">
            <a:spAutoFit/>
          </a:bodyPr>
          <a:lstStyle/>
          <a:p>
            <a:pPr algn="just">
              <a:spcAft>
                <a:spcPts val="0"/>
              </a:spcAft>
            </a:pPr>
            <a:r>
              <a:rPr lang="en-GB" sz="2400" dirty="0">
                <a:latin typeface="+mj-lt"/>
                <a:ea typeface="Calibri" panose="020F0502020204030204" pitchFamily="34" charset="0"/>
                <a:cs typeface="Times New Roman" panose="02020603050405020304" pitchFamily="18" charset="0"/>
              </a:rPr>
              <a:t>Even after the process is over, the cardinals cannot reveal any information about the voting or about matters discussed concerning the election of the pope. </a:t>
            </a:r>
          </a:p>
          <a:p>
            <a:pPr algn="just">
              <a:spcAft>
                <a:spcPts val="0"/>
              </a:spcAft>
            </a:pPr>
            <a:endParaRPr lang="en-GB" sz="2400" dirty="0">
              <a:latin typeface="+mj-lt"/>
              <a:ea typeface="Calibri" panose="020F0502020204030204" pitchFamily="34" charset="0"/>
              <a:cs typeface="Times New Roman" panose="02020603050405020304" pitchFamily="18" charset="0"/>
            </a:endParaRPr>
          </a:p>
          <a:p>
            <a:pPr algn="just">
              <a:spcAft>
                <a:spcPts val="0"/>
              </a:spcAft>
            </a:pPr>
            <a:r>
              <a:rPr lang="en-GB" sz="2400" dirty="0">
                <a:latin typeface="+mj-lt"/>
                <a:ea typeface="Calibri" panose="020F0502020204030204" pitchFamily="34" charset="0"/>
                <a:cs typeface="Times New Roman" panose="02020603050405020304" pitchFamily="18" charset="0"/>
              </a:rPr>
              <a:t>The results of all votes are given to the newly elected pope to be stored in the Vatican archives.</a:t>
            </a:r>
          </a:p>
        </p:txBody>
      </p:sp>
      <p:sp>
        <p:nvSpPr>
          <p:cNvPr id="2" name="TextBox 1">
            <a:extLst>
              <a:ext uri="{FF2B5EF4-FFF2-40B4-BE49-F238E27FC236}">
                <a16:creationId xmlns:a16="http://schemas.microsoft.com/office/drawing/2014/main" id="{E4955746-1BDF-4E15-AFDD-FECB4C712E36}"/>
              </a:ext>
            </a:extLst>
          </p:cNvPr>
          <p:cNvSpPr txBox="1"/>
          <p:nvPr/>
        </p:nvSpPr>
        <p:spPr>
          <a:xfrm>
            <a:off x="623392" y="404664"/>
            <a:ext cx="3482685" cy="646331"/>
          </a:xfrm>
          <a:prstGeom prst="rect">
            <a:avLst/>
          </a:prstGeom>
          <a:noFill/>
        </p:spPr>
        <p:txBody>
          <a:bodyPr wrap="none" rtlCol="0">
            <a:spAutoFit/>
          </a:bodyPr>
          <a:lstStyle/>
          <a:p>
            <a:r>
              <a:rPr lang="en-GB" sz="3600" dirty="0">
                <a:latin typeface="+mj-lt"/>
              </a:rPr>
              <a:t>A secret process</a:t>
            </a:r>
          </a:p>
        </p:txBody>
      </p:sp>
      <p:pic>
        <p:nvPicPr>
          <p:cNvPr id="3" name="Picture 2">
            <a:extLst>
              <a:ext uri="{FF2B5EF4-FFF2-40B4-BE49-F238E27FC236}">
                <a16:creationId xmlns:a16="http://schemas.microsoft.com/office/drawing/2014/main" id="{B8FBBE6E-2BD6-4E61-8FEB-AF7D05007B0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536160" y="3068960"/>
            <a:ext cx="4454126" cy="304698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10440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05DEA3-C7DB-4B65-B4FE-6859B2946D23}"/>
              </a:ext>
            </a:extLst>
          </p:cNvPr>
          <p:cNvSpPr txBox="1"/>
          <p:nvPr/>
        </p:nvSpPr>
        <p:spPr>
          <a:xfrm>
            <a:off x="623392" y="1302710"/>
            <a:ext cx="6768752" cy="4524315"/>
          </a:xfrm>
          <a:prstGeom prst="rect">
            <a:avLst/>
          </a:prstGeom>
          <a:noFill/>
        </p:spPr>
        <p:txBody>
          <a:bodyPr wrap="square" rtlCol="0">
            <a:spAutoFit/>
          </a:bodyPr>
          <a:lstStyle/>
          <a:p>
            <a:pPr algn="just">
              <a:spcAft>
                <a:spcPts val="0"/>
              </a:spcAft>
            </a:pPr>
            <a:r>
              <a:rPr lang="en-GB" sz="2400" dirty="0">
                <a:latin typeface="+mj-lt"/>
                <a:ea typeface="Calibri" panose="020F0502020204030204" pitchFamily="34" charset="0"/>
                <a:cs typeface="Times New Roman" panose="02020603050405020304" pitchFamily="18" charset="0"/>
              </a:rPr>
              <a:t>The successful candidate is then asked if he accepts his election (which he can refuse). He is then asked what name he will choose as pope. </a:t>
            </a:r>
          </a:p>
          <a:p>
            <a:pPr algn="just">
              <a:spcAft>
                <a:spcPts val="0"/>
              </a:spcAft>
            </a:pPr>
            <a:endParaRPr lang="en-GB" sz="2400" dirty="0">
              <a:latin typeface="+mj-lt"/>
              <a:ea typeface="Calibri" panose="020F0502020204030204" pitchFamily="34" charset="0"/>
              <a:cs typeface="Times New Roman" panose="02020603050405020304" pitchFamily="18" charset="0"/>
            </a:endParaRPr>
          </a:p>
          <a:p>
            <a:pPr algn="just">
              <a:spcAft>
                <a:spcPts val="0"/>
              </a:spcAft>
            </a:pPr>
            <a:r>
              <a:rPr lang="en-GB" sz="2400" dirty="0">
                <a:latin typeface="+mj-lt"/>
                <a:ea typeface="Calibri" panose="020F0502020204030204" pitchFamily="34" charset="0"/>
                <a:cs typeface="Times New Roman" panose="02020603050405020304" pitchFamily="18" charset="0"/>
              </a:rPr>
              <a:t>The cardinals then pledge their obedience to His Holiness in turn. </a:t>
            </a:r>
          </a:p>
          <a:p>
            <a:pPr algn="just">
              <a:spcAft>
                <a:spcPts val="0"/>
              </a:spcAft>
            </a:pPr>
            <a:endParaRPr lang="en-GB" sz="2400" dirty="0">
              <a:latin typeface="+mj-lt"/>
              <a:ea typeface="Calibri" panose="020F0502020204030204" pitchFamily="34" charset="0"/>
              <a:cs typeface="Times New Roman" panose="02020603050405020304" pitchFamily="18" charset="0"/>
            </a:endParaRPr>
          </a:p>
          <a:p>
            <a:pPr algn="just">
              <a:spcAft>
                <a:spcPts val="0"/>
              </a:spcAft>
            </a:pPr>
            <a:r>
              <a:rPr lang="en-GB" sz="2400" dirty="0">
                <a:latin typeface="+mj-lt"/>
                <a:ea typeface="Calibri" panose="020F0502020204030204" pitchFamily="34" charset="0"/>
                <a:cs typeface="Times New Roman" panose="02020603050405020304" pitchFamily="18" charset="0"/>
              </a:rPr>
              <a:t>The pope puts on special clothes (a white soutane and skull cap) - the Italian family business in Rome that makes all the papal vestments has several different sizes prepared in readiness for His Holiness.</a:t>
            </a:r>
          </a:p>
        </p:txBody>
      </p:sp>
      <p:sp>
        <p:nvSpPr>
          <p:cNvPr id="2" name="TextBox 1">
            <a:extLst>
              <a:ext uri="{FF2B5EF4-FFF2-40B4-BE49-F238E27FC236}">
                <a16:creationId xmlns:a16="http://schemas.microsoft.com/office/drawing/2014/main" id="{E4955746-1BDF-4E15-AFDD-FECB4C712E36}"/>
              </a:ext>
            </a:extLst>
          </p:cNvPr>
          <p:cNvSpPr txBox="1"/>
          <p:nvPr/>
        </p:nvSpPr>
        <p:spPr>
          <a:xfrm>
            <a:off x="623392" y="404664"/>
            <a:ext cx="4327723" cy="646331"/>
          </a:xfrm>
          <a:prstGeom prst="rect">
            <a:avLst/>
          </a:prstGeom>
          <a:noFill/>
        </p:spPr>
        <p:txBody>
          <a:bodyPr wrap="none" rtlCol="0">
            <a:spAutoFit/>
          </a:bodyPr>
          <a:lstStyle/>
          <a:p>
            <a:r>
              <a:rPr lang="en-GB" sz="3600" dirty="0">
                <a:latin typeface="+mj-lt"/>
              </a:rPr>
              <a:t>What happens next?</a:t>
            </a:r>
          </a:p>
        </p:txBody>
      </p:sp>
      <p:pic>
        <p:nvPicPr>
          <p:cNvPr id="5" name="Picture 4">
            <a:extLst>
              <a:ext uri="{FF2B5EF4-FFF2-40B4-BE49-F238E27FC236}">
                <a16:creationId xmlns:a16="http://schemas.microsoft.com/office/drawing/2014/main" id="{E61183A9-E870-4174-9F8B-9203F5340C1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36160" y="3472230"/>
            <a:ext cx="4445020" cy="265485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89399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05DEA3-C7DB-4B65-B4FE-6859B2946D23}"/>
              </a:ext>
            </a:extLst>
          </p:cNvPr>
          <p:cNvSpPr txBox="1"/>
          <p:nvPr/>
        </p:nvSpPr>
        <p:spPr>
          <a:xfrm>
            <a:off x="678804" y="1356543"/>
            <a:ext cx="6768752" cy="1938992"/>
          </a:xfrm>
          <a:prstGeom prst="rect">
            <a:avLst/>
          </a:prstGeom>
          <a:noFill/>
        </p:spPr>
        <p:txBody>
          <a:bodyPr wrap="square" rtlCol="0">
            <a:spAutoFit/>
          </a:bodyPr>
          <a:lstStyle/>
          <a:p>
            <a:pPr algn="just">
              <a:spcAft>
                <a:spcPts val="0"/>
              </a:spcAft>
            </a:pPr>
            <a:r>
              <a:rPr lang="en-GB" sz="2400" dirty="0">
                <a:latin typeface="+mj-lt"/>
                <a:ea typeface="Calibri" panose="020F0502020204030204" pitchFamily="34" charset="0"/>
                <a:cs typeface="Times New Roman" panose="02020603050405020304" pitchFamily="18" charset="0"/>
              </a:rPr>
              <a:t>The Cardinal Deacon announces the result of the election to the people in St Peter's Square.</a:t>
            </a:r>
          </a:p>
          <a:p>
            <a:pPr algn="just">
              <a:spcAft>
                <a:spcPts val="0"/>
              </a:spcAft>
            </a:pPr>
            <a:endParaRPr lang="en-GB" sz="2400" dirty="0">
              <a:latin typeface="+mj-lt"/>
              <a:ea typeface="Calibri" panose="020F0502020204030204" pitchFamily="34" charset="0"/>
              <a:cs typeface="Times New Roman" panose="02020603050405020304" pitchFamily="18" charset="0"/>
            </a:endParaRPr>
          </a:p>
          <a:p>
            <a:pPr algn="just">
              <a:spcAft>
                <a:spcPts val="0"/>
              </a:spcAft>
            </a:pPr>
            <a:r>
              <a:rPr lang="en-GB" sz="2400" dirty="0">
                <a:latin typeface="+mj-lt"/>
                <a:ea typeface="Calibri" panose="020F0502020204030204" pitchFamily="34" charset="0"/>
                <a:cs typeface="Times New Roman" panose="02020603050405020304" pitchFamily="18" charset="0"/>
              </a:rPr>
              <a:t>The new pope then comes out and gives his blessing. </a:t>
            </a:r>
          </a:p>
        </p:txBody>
      </p:sp>
      <p:sp>
        <p:nvSpPr>
          <p:cNvPr id="2" name="TextBox 1">
            <a:extLst>
              <a:ext uri="{FF2B5EF4-FFF2-40B4-BE49-F238E27FC236}">
                <a16:creationId xmlns:a16="http://schemas.microsoft.com/office/drawing/2014/main" id="{E4955746-1BDF-4E15-AFDD-FECB4C712E36}"/>
              </a:ext>
            </a:extLst>
          </p:cNvPr>
          <p:cNvSpPr txBox="1"/>
          <p:nvPr/>
        </p:nvSpPr>
        <p:spPr>
          <a:xfrm>
            <a:off x="623392" y="404664"/>
            <a:ext cx="7319440" cy="646331"/>
          </a:xfrm>
          <a:prstGeom prst="rect">
            <a:avLst/>
          </a:prstGeom>
          <a:noFill/>
        </p:spPr>
        <p:txBody>
          <a:bodyPr wrap="none" rtlCol="0">
            <a:spAutoFit/>
          </a:bodyPr>
          <a:lstStyle/>
          <a:p>
            <a:r>
              <a:rPr lang="en-GB" sz="3600" dirty="0">
                <a:latin typeface="+mj-lt"/>
              </a:rPr>
              <a:t>The pope is presented to the world</a:t>
            </a:r>
          </a:p>
        </p:txBody>
      </p:sp>
      <p:pic>
        <p:nvPicPr>
          <p:cNvPr id="3" name="Picture 2">
            <a:extLst>
              <a:ext uri="{FF2B5EF4-FFF2-40B4-BE49-F238E27FC236}">
                <a16:creationId xmlns:a16="http://schemas.microsoft.com/office/drawing/2014/main" id="{EDE468D0-9954-4C3C-BF90-014D8E1CBD0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824192" y="3284984"/>
            <a:ext cx="4170493" cy="280042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37159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40FD3-959B-701E-55DE-1C0506FE185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67F5FF9-8F14-D6EC-3281-D6099330D615}"/>
              </a:ext>
            </a:extLst>
          </p:cNvPr>
          <p:cNvSpPr txBox="1"/>
          <p:nvPr/>
        </p:nvSpPr>
        <p:spPr>
          <a:xfrm>
            <a:off x="678804" y="1356543"/>
            <a:ext cx="7135929" cy="3139321"/>
          </a:xfrm>
          <a:prstGeom prst="rect">
            <a:avLst/>
          </a:prstGeom>
          <a:noFill/>
        </p:spPr>
        <p:txBody>
          <a:bodyPr wrap="square" rtlCol="0">
            <a:spAutoFit/>
          </a:bodyPr>
          <a:lstStyle/>
          <a:p>
            <a:pPr>
              <a:spcAft>
                <a:spcPts val="0"/>
              </a:spcAft>
            </a:pPr>
            <a:r>
              <a:rPr lang="en-GB" sz="2200" dirty="0">
                <a:latin typeface="+mj-lt"/>
              </a:rPr>
              <a:t>Lord God, </a:t>
            </a:r>
          </a:p>
          <a:p>
            <a:r>
              <a:rPr lang="en-GB" sz="2200" dirty="0">
                <a:latin typeface="+mj-lt"/>
              </a:rPr>
              <a:t>hear our prayers for the cardinals </a:t>
            </a:r>
          </a:p>
          <a:p>
            <a:r>
              <a:rPr lang="en-GB" sz="2200" dirty="0">
                <a:latin typeface="+mj-lt"/>
              </a:rPr>
              <a:t>entrusted with electing a successor to the Apostle Peter. </a:t>
            </a:r>
          </a:p>
          <a:p>
            <a:pPr>
              <a:spcAft>
                <a:spcPts val="0"/>
              </a:spcAft>
            </a:pPr>
            <a:r>
              <a:rPr lang="en-GB" sz="2200" dirty="0">
                <a:latin typeface="+mj-lt"/>
              </a:rPr>
              <a:t>May they be filled with the gifts of the Holy Spirit </a:t>
            </a:r>
          </a:p>
          <a:p>
            <a:pPr>
              <a:spcAft>
                <a:spcPts val="0"/>
              </a:spcAft>
            </a:pPr>
            <a:r>
              <a:rPr lang="en-GB" sz="2200" dirty="0">
                <a:latin typeface="+mj-lt"/>
              </a:rPr>
              <a:t>as they discern the needs of the Church in this age. </a:t>
            </a:r>
          </a:p>
          <a:p>
            <a:pPr>
              <a:spcAft>
                <a:spcPts val="0"/>
              </a:spcAft>
            </a:pPr>
            <a:r>
              <a:rPr lang="en-GB" sz="2200" dirty="0">
                <a:latin typeface="+mj-lt"/>
              </a:rPr>
              <a:t>May they choose a worthy shepherd to lead us and guide us. </a:t>
            </a:r>
          </a:p>
          <a:p>
            <a:pPr>
              <a:spcAft>
                <a:spcPts val="0"/>
              </a:spcAft>
            </a:pPr>
            <a:r>
              <a:rPr lang="en-GB" sz="2200" dirty="0">
                <a:latin typeface="+mj-lt"/>
              </a:rPr>
              <a:t>We make this prayer through Christ our Lord. </a:t>
            </a:r>
          </a:p>
          <a:p>
            <a:pPr>
              <a:spcAft>
                <a:spcPts val="0"/>
              </a:spcAft>
            </a:pPr>
            <a:r>
              <a:rPr lang="en-GB" sz="2200" dirty="0">
                <a:latin typeface="+mj-lt"/>
              </a:rPr>
              <a:t>Amen.</a:t>
            </a:r>
            <a:endParaRPr lang="en-GB" sz="2200" dirty="0">
              <a:latin typeface="+mj-lt"/>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2072C071-8F21-7236-5B7D-965665C5BDC7}"/>
              </a:ext>
            </a:extLst>
          </p:cNvPr>
          <p:cNvSpPr txBox="1"/>
          <p:nvPr/>
        </p:nvSpPr>
        <p:spPr>
          <a:xfrm>
            <a:off x="623392" y="404664"/>
            <a:ext cx="4134875" cy="646331"/>
          </a:xfrm>
          <a:prstGeom prst="rect">
            <a:avLst/>
          </a:prstGeom>
          <a:noFill/>
        </p:spPr>
        <p:txBody>
          <a:bodyPr wrap="square" rtlCol="0">
            <a:spAutoFit/>
          </a:bodyPr>
          <a:lstStyle/>
          <a:p>
            <a:r>
              <a:rPr lang="en-GB" sz="3600" dirty="0">
                <a:latin typeface="+mj-lt"/>
              </a:rPr>
              <a:t>Let us pray</a:t>
            </a:r>
          </a:p>
        </p:txBody>
      </p:sp>
      <p:pic>
        <p:nvPicPr>
          <p:cNvPr id="5" name="Picture 4">
            <a:extLst>
              <a:ext uri="{FF2B5EF4-FFF2-40B4-BE49-F238E27FC236}">
                <a16:creationId xmlns:a16="http://schemas.microsoft.com/office/drawing/2014/main" id="{20C017B6-A7B0-73CB-70AE-4F0FFF2238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55136" y="2565152"/>
            <a:ext cx="3764277" cy="250638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93393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A42C358-0F31-4776-A9DE-9B0AA4359EDB}"/>
              </a:ext>
            </a:extLst>
          </p:cNvPr>
          <p:cNvSpPr txBox="1"/>
          <p:nvPr/>
        </p:nvSpPr>
        <p:spPr>
          <a:xfrm>
            <a:off x="3648149" y="332656"/>
            <a:ext cx="5152244" cy="1107996"/>
          </a:xfrm>
          <a:prstGeom prst="rect">
            <a:avLst/>
          </a:prstGeom>
          <a:noFill/>
        </p:spPr>
        <p:txBody>
          <a:bodyPr wrap="none" rtlCol="0">
            <a:spAutoFit/>
          </a:bodyPr>
          <a:lstStyle/>
          <a:p>
            <a:r>
              <a:rPr lang="en-GB" sz="6600" dirty="0">
                <a:latin typeface="+mj-lt"/>
              </a:rPr>
              <a:t>The Conclave</a:t>
            </a:r>
          </a:p>
        </p:txBody>
      </p:sp>
      <p:pic>
        <p:nvPicPr>
          <p:cNvPr id="4" name="Picture 3">
            <a:extLst>
              <a:ext uri="{FF2B5EF4-FFF2-40B4-BE49-F238E27FC236}">
                <a16:creationId xmlns:a16="http://schemas.microsoft.com/office/drawing/2014/main" id="{6A65C5F2-2D31-42D6-B9D1-FAFB65269F0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48110" y="1700808"/>
            <a:ext cx="7895778" cy="44413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69298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05DEA3-C7DB-4B65-B4FE-6859B2946D23}"/>
              </a:ext>
            </a:extLst>
          </p:cNvPr>
          <p:cNvSpPr txBox="1"/>
          <p:nvPr/>
        </p:nvSpPr>
        <p:spPr>
          <a:xfrm>
            <a:off x="517518" y="642061"/>
            <a:ext cx="5040560" cy="1569660"/>
          </a:xfrm>
          <a:prstGeom prst="rect">
            <a:avLst/>
          </a:prstGeom>
          <a:noFill/>
        </p:spPr>
        <p:txBody>
          <a:bodyPr wrap="square" rtlCol="0">
            <a:spAutoFit/>
          </a:bodyPr>
          <a:lstStyle/>
          <a:p>
            <a:r>
              <a:rPr lang="en-GB" sz="2400" dirty="0">
                <a:latin typeface="+mj-lt"/>
              </a:rPr>
              <a:t>On Wednesday 7 May the cardinals of the Catholic Church will meet to elect a new pope. Among them will be three cardinals from England. </a:t>
            </a:r>
          </a:p>
        </p:txBody>
      </p:sp>
      <p:pic>
        <p:nvPicPr>
          <p:cNvPr id="2" name="Picture 1">
            <a:extLst>
              <a:ext uri="{FF2B5EF4-FFF2-40B4-BE49-F238E27FC236}">
                <a16:creationId xmlns:a16="http://schemas.microsoft.com/office/drawing/2014/main" id="{00750B8E-1672-474D-988D-B893D10E0653}"/>
              </a:ext>
            </a:extLst>
          </p:cNvPr>
          <p:cNvPicPr>
            <a:picLocks noChangeAspect="1"/>
          </p:cNvPicPr>
          <p:nvPr/>
        </p:nvPicPr>
        <p:blipFill>
          <a:blip r:embed="rId2"/>
          <a:stretch>
            <a:fillRect/>
          </a:stretch>
        </p:blipFill>
        <p:spPr>
          <a:xfrm>
            <a:off x="4961384" y="2539587"/>
            <a:ext cx="5905500" cy="33337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34167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F911A67-1021-4256-B758-1EA9CD75AD2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5636" y="1086933"/>
            <a:ext cx="2841104" cy="2841104"/>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CE07BBF2-4DBF-4171-919F-B2DE425A24AB}"/>
              </a:ext>
            </a:extLst>
          </p:cNvPr>
          <p:cNvSpPr txBox="1"/>
          <p:nvPr/>
        </p:nvSpPr>
        <p:spPr>
          <a:xfrm>
            <a:off x="335361" y="4441167"/>
            <a:ext cx="3691943" cy="1200329"/>
          </a:xfrm>
          <a:prstGeom prst="rect">
            <a:avLst/>
          </a:prstGeom>
          <a:noFill/>
        </p:spPr>
        <p:txBody>
          <a:bodyPr wrap="square" rtlCol="0">
            <a:spAutoFit/>
          </a:bodyPr>
          <a:lstStyle/>
          <a:p>
            <a:pPr algn="ctr"/>
            <a:r>
              <a:rPr lang="en-GB" sz="2400" dirty="0">
                <a:latin typeface="+mj-lt"/>
              </a:rPr>
              <a:t>Cardinal Vincent Nichols, </a:t>
            </a:r>
          </a:p>
          <a:p>
            <a:pPr algn="ctr"/>
            <a:r>
              <a:rPr lang="en-GB" sz="2400" dirty="0">
                <a:latin typeface="+mj-lt"/>
              </a:rPr>
              <a:t>Archbishop of Westminster</a:t>
            </a:r>
          </a:p>
        </p:txBody>
      </p:sp>
      <p:pic>
        <p:nvPicPr>
          <p:cNvPr id="7" name="Picture 6">
            <a:extLst>
              <a:ext uri="{FF2B5EF4-FFF2-40B4-BE49-F238E27FC236}">
                <a16:creationId xmlns:a16="http://schemas.microsoft.com/office/drawing/2014/main" id="{412A5FCA-5207-43A2-819E-4D4A50AEE46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737070" y="1086933"/>
            <a:ext cx="2841105" cy="2841105"/>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948D84B5-AC50-4063-8C9C-8DA83AE5E684}"/>
              </a:ext>
            </a:extLst>
          </p:cNvPr>
          <p:cNvSpPr txBox="1"/>
          <p:nvPr/>
        </p:nvSpPr>
        <p:spPr>
          <a:xfrm>
            <a:off x="4250028" y="4441166"/>
            <a:ext cx="3691943" cy="1200329"/>
          </a:xfrm>
          <a:prstGeom prst="rect">
            <a:avLst/>
          </a:prstGeom>
          <a:noFill/>
        </p:spPr>
        <p:txBody>
          <a:bodyPr wrap="square" rtlCol="0">
            <a:spAutoFit/>
          </a:bodyPr>
          <a:lstStyle/>
          <a:p>
            <a:pPr algn="ctr"/>
            <a:r>
              <a:rPr lang="en-GB" sz="2400" dirty="0">
                <a:latin typeface="+mj-lt"/>
              </a:rPr>
              <a:t>Cardinal Timothy Radcliffe, Dominican priest</a:t>
            </a:r>
          </a:p>
        </p:txBody>
      </p:sp>
      <p:pic>
        <p:nvPicPr>
          <p:cNvPr id="2" name="Picture 1">
            <a:extLst>
              <a:ext uri="{FF2B5EF4-FFF2-40B4-BE49-F238E27FC236}">
                <a16:creationId xmlns:a16="http://schemas.microsoft.com/office/drawing/2014/main" id="{781C1532-2066-F5E3-A595-360D9EE6AB00}"/>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730283" y="1078407"/>
            <a:ext cx="2823277" cy="2841104"/>
          </a:xfrm>
          <a:prstGeom prst="rect">
            <a:avLst/>
          </a:prstGeom>
          <a:ln>
            <a:noFill/>
          </a:ln>
          <a:effectLst>
            <a:outerShdw blurRad="292100" dist="139700" dir="2700000" algn="tl" rotWithShape="0">
              <a:srgbClr val="333333">
                <a:alpha val="65000"/>
              </a:srgbClr>
            </a:outerShdw>
          </a:effectLst>
        </p:spPr>
      </p:pic>
      <p:sp>
        <p:nvSpPr>
          <p:cNvPr id="3" name="TextBox 2">
            <a:extLst>
              <a:ext uri="{FF2B5EF4-FFF2-40B4-BE49-F238E27FC236}">
                <a16:creationId xmlns:a16="http://schemas.microsoft.com/office/drawing/2014/main" id="{13426342-7142-7E8B-3E9E-B501CF9E9CFC}"/>
              </a:ext>
            </a:extLst>
          </p:cNvPr>
          <p:cNvSpPr txBox="1"/>
          <p:nvPr/>
        </p:nvSpPr>
        <p:spPr>
          <a:xfrm>
            <a:off x="8236686" y="4280602"/>
            <a:ext cx="3691943" cy="1938992"/>
          </a:xfrm>
          <a:prstGeom prst="rect">
            <a:avLst/>
          </a:prstGeom>
          <a:noFill/>
        </p:spPr>
        <p:txBody>
          <a:bodyPr wrap="square" rtlCol="0">
            <a:spAutoFit/>
          </a:bodyPr>
          <a:lstStyle/>
          <a:p>
            <a:pPr algn="ctr"/>
            <a:r>
              <a:rPr lang="en-GB" sz="2400" dirty="0">
                <a:latin typeface="+mj-lt"/>
              </a:rPr>
              <a:t>Cardinal Arthur Roche,</a:t>
            </a:r>
          </a:p>
          <a:p>
            <a:pPr algn="ctr"/>
            <a:r>
              <a:rPr lang="en-GB" sz="2400" dirty="0">
                <a:latin typeface="+mj-lt"/>
              </a:rPr>
              <a:t>Prefect of the Dicastery for Divine Worship and the Discipline of the Sacraments </a:t>
            </a:r>
          </a:p>
        </p:txBody>
      </p:sp>
    </p:spTree>
    <p:extLst>
      <p:ext uri="{BB962C8B-B14F-4D97-AF65-F5344CB8AC3E}">
        <p14:creationId xmlns:p14="http://schemas.microsoft.com/office/powerpoint/2010/main" val="4124669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05DEA3-C7DB-4B65-B4FE-6859B2946D23}"/>
              </a:ext>
            </a:extLst>
          </p:cNvPr>
          <p:cNvSpPr txBox="1"/>
          <p:nvPr/>
        </p:nvSpPr>
        <p:spPr>
          <a:xfrm>
            <a:off x="623392" y="1412776"/>
            <a:ext cx="6437808" cy="4524315"/>
          </a:xfrm>
          <a:prstGeom prst="rect">
            <a:avLst/>
          </a:prstGeom>
          <a:noFill/>
        </p:spPr>
        <p:txBody>
          <a:bodyPr wrap="square" rtlCol="0">
            <a:spAutoFit/>
          </a:bodyPr>
          <a:lstStyle/>
          <a:p>
            <a:pPr algn="just">
              <a:spcAft>
                <a:spcPts val="0"/>
              </a:spcAft>
            </a:pPr>
            <a:r>
              <a:rPr lang="en-GB" sz="2400" dirty="0">
                <a:latin typeface="+mj-lt"/>
                <a:ea typeface="Calibri" panose="020F0502020204030204" pitchFamily="34" charset="0"/>
                <a:cs typeface="Times New Roman" panose="02020603050405020304" pitchFamily="18" charset="0"/>
              </a:rPr>
              <a:t>One of the titles of the pope is ‘Bishop of Rome’. In the early church, the people and clergy of Rome elected the Bishop of Rome or pope. Over time, this was refined to the clergy, and further reduced to be just the parish priests of Rome. </a:t>
            </a:r>
          </a:p>
          <a:p>
            <a:pPr>
              <a:spcAft>
                <a:spcPts val="0"/>
              </a:spcAft>
            </a:pPr>
            <a:r>
              <a:rPr lang="en-GB" sz="2400" dirty="0">
                <a:latin typeface="+mj-lt"/>
                <a:ea typeface="Calibri" panose="020F0502020204030204" pitchFamily="34" charset="0"/>
                <a:cs typeface="Times New Roman" panose="02020603050405020304" pitchFamily="18" charset="0"/>
              </a:rPr>
              <a:t> </a:t>
            </a:r>
          </a:p>
          <a:p>
            <a:pPr>
              <a:spcAft>
                <a:spcPts val="0"/>
              </a:spcAft>
            </a:pPr>
            <a:r>
              <a:rPr lang="en-GB" sz="2400" dirty="0">
                <a:latin typeface="+mj-lt"/>
                <a:ea typeface="Calibri" panose="020F0502020204030204" pitchFamily="34" charset="0"/>
                <a:cs typeface="Times New Roman" panose="02020603050405020304" pitchFamily="18" charset="0"/>
              </a:rPr>
              <a:t>Whenever a cardinal is created, he is appointed as the ‘titular’ parish priest of a parish in Rome, even though he may live in another country and so the tradition continues. </a:t>
            </a:r>
          </a:p>
        </p:txBody>
      </p:sp>
      <p:sp>
        <p:nvSpPr>
          <p:cNvPr id="2" name="TextBox 1">
            <a:extLst>
              <a:ext uri="{FF2B5EF4-FFF2-40B4-BE49-F238E27FC236}">
                <a16:creationId xmlns:a16="http://schemas.microsoft.com/office/drawing/2014/main" id="{E4955746-1BDF-4E15-AFDD-FECB4C712E36}"/>
              </a:ext>
            </a:extLst>
          </p:cNvPr>
          <p:cNvSpPr txBox="1"/>
          <p:nvPr/>
        </p:nvSpPr>
        <p:spPr>
          <a:xfrm>
            <a:off x="623392" y="404664"/>
            <a:ext cx="4314001" cy="646331"/>
          </a:xfrm>
          <a:prstGeom prst="rect">
            <a:avLst/>
          </a:prstGeom>
          <a:noFill/>
        </p:spPr>
        <p:txBody>
          <a:bodyPr wrap="none" rtlCol="0">
            <a:spAutoFit/>
          </a:bodyPr>
          <a:lstStyle/>
          <a:p>
            <a:r>
              <a:rPr lang="en-GB" sz="3600" dirty="0">
                <a:latin typeface="+mj-lt"/>
              </a:rPr>
              <a:t>Who elects a pope? </a:t>
            </a:r>
          </a:p>
        </p:txBody>
      </p:sp>
      <p:pic>
        <p:nvPicPr>
          <p:cNvPr id="3" name="Picture 2">
            <a:extLst>
              <a:ext uri="{FF2B5EF4-FFF2-40B4-BE49-F238E27FC236}">
                <a16:creationId xmlns:a16="http://schemas.microsoft.com/office/drawing/2014/main" id="{4FE2B67D-3D32-4AAE-97DB-C613AED8377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536160" y="3717032"/>
            <a:ext cx="4441069" cy="249673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76448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05DEA3-C7DB-4B65-B4FE-6859B2946D23}"/>
              </a:ext>
            </a:extLst>
          </p:cNvPr>
          <p:cNvSpPr txBox="1"/>
          <p:nvPr/>
        </p:nvSpPr>
        <p:spPr>
          <a:xfrm>
            <a:off x="623392" y="1412776"/>
            <a:ext cx="6912768" cy="1569660"/>
          </a:xfrm>
          <a:prstGeom prst="rect">
            <a:avLst/>
          </a:prstGeom>
          <a:noFill/>
        </p:spPr>
        <p:txBody>
          <a:bodyPr wrap="square" rtlCol="0">
            <a:spAutoFit/>
          </a:bodyPr>
          <a:lstStyle/>
          <a:p>
            <a:pPr>
              <a:spcAft>
                <a:spcPts val="0"/>
              </a:spcAft>
            </a:pPr>
            <a:r>
              <a:rPr lang="en-GB" sz="2400" dirty="0">
                <a:latin typeface="+mj-lt"/>
                <a:ea typeface="Calibri" panose="020F0502020204030204" pitchFamily="34" charset="0"/>
                <a:cs typeface="Times New Roman" panose="02020603050405020304" pitchFamily="18" charset="0"/>
              </a:rPr>
              <a:t>There are currently 252 cardinals but only those who are under 80 years old are eligible to vote.  </a:t>
            </a:r>
          </a:p>
          <a:p>
            <a:pPr>
              <a:spcAft>
                <a:spcPts val="0"/>
              </a:spcAft>
            </a:pPr>
            <a:endParaRPr lang="en-GB" sz="2400" dirty="0">
              <a:latin typeface="+mj-lt"/>
              <a:ea typeface="Calibri" panose="020F0502020204030204" pitchFamily="34" charset="0"/>
              <a:cs typeface="Times New Roman" panose="02020603050405020304" pitchFamily="18" charset="0"/>
            </a:endParaRPr>
          </a:p>
          <a:p>
            <a:pPr>
              <a:spcAft>
                <a:spcPts val="0"/>
              </a:spcAft>
            </a:pPr>
            <a:r>
              <a:rPr lang="en-GB" sz="2400" dirty="0">
                <a:latin typeface="+mj-lt"/>
                <a:ea typeface="Calibri" panose="020F0502020204030204" pitchFamily="34" charset="0"/>
                <a:cs typeface="Times New Roman" panose="02020603050405020304" pitchFamily="18" charset="0"/>
              </a:rPr>
              <a:t>That leaves 135 cardinals who will be able to vote. </a:t>
            </a:r>
          </a:p>
        </p:txBody>
      </p:sp>
      <p:sp>
        <p:nvSpPr>
          <p:cNvPr id="2" name="TextBox 1">
            <a:extLst>
              <a:ext uri="{FF2B5EF4-FFF2-40B4-BE49-F238E27FC236}">
                <a16:creationId xmlns:a16="http://schemas.microsoft.com/office/drawing/2014/main" id="{E4955746-1BDF-4E15-AFDD-FECB4C712E36}"/>
              </a:ext>
            </a:extLst>
          </p:cNvPr>
          <p:cNvSpPr txBox="1"/>
          <p:nvPr/>
        </p:nvSpPr>
        <p:spPr>
          <a:xfrm>
            <a:off x="623392" y="404664"/>
            <a:ext cx="6554358" cy="646331"/>
          </a:xfrm>
          <a:prstGeom prst="rect">
            <a:avLst/>
          </a:prstGeom>
          <a:noFill/>
        </p:spPr>
        <p:txBody>
          <a:bodyPr wrap="none" rtlCol="0">
            <a:spAutoFit/>
          </a:bodyPr>
          <a:lstStyle/>
          <a:p>
            <a:r>
              <a:rPr lang="en-GB" sz="3600" dirty="0">
                <a:latin typeface="+mj-lt"/>
              </a:rPr>
              <a:t>How many cardinals are there? </a:t>
            </a:r>
          </a:p>
        </p:txBody>
      </p:sp>
      <p:pic>
        <p:nvPicPr>
          <p:cNvPr id="5" name="Picture 4">
            <a:extLst>
              <a:ext uri="{FF2B5EF4-FFF2-40B4-BE49-F238E27FC236}">
                <a16:creationId xmlns:a16="http://schemas.microsoft.com/office/drawing/2014/main" id="{63E07E0F-C20A-4131-A72D-002041F95CA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57120" y="3267300"/>
            <a:ext cx="5090142" cy="2863205"/>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C360B14A-CF6F-4E61-BD4B-3BA43D3741E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99456" y="3267300"/>
            <a:ext cx="4635426" cy="2866267"/>
          </a:xfrm>
          <a:prstGeom prst="rect">
            <a:avLst/>
          </a:prstGeom>
        </p:spPr>
      </p:pic>
    </p:spTree>
    <p:extLst>
      <p:ext uri="{BB962C8B-B14F-4D97-AF65-F5344CB8AC3E}">
        <p14:creationId xmlns:p14="http://schemas.microsoft.com/office/powerpoint/2010/main" val="4272216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05DEA3-C7DB-4B65-B4FE-6859B2946D23}"/>
              </a:ext>
            </a:extLst>
          </p:cNvPr>
          <p:cNvSpPr txBox="1"/>
          <p:nvPr/>
        </p:nvSpPr>
        <p:spPr>
          <a:xfrm>
            <a:off x="623392" y="1412776"/>
            <a:ext cx="6624736" cy="4524315"/>
          </a:xfrm>
          <a:prstGeom prst="rect">
            <a:avLst/>
          </a:prstGeom>
          <a:noFill/>
        </p:spPr>
        <p:txBody>
          <a:bodyPr wrap="square" rtlCol="0">
            <a:spAutoFit/>
          </a:bodyPr>
          <a:lstStyle/>
          <a:p>
            <a:pPr algn="just">
              <a:spcAft>
                <a:spcPts val="0"/>
              </a:spcAft>
            </a:pPr>
            <a:r>
              <a:rPr lang="en-GB" sz="2400" dirty="0">
                <a:latin typeface="+mj-lt"/>
                <a:ea typeface="Calibri" panose="020F0502020204030204" pitchFamily="34" charset="0"/>
                <a:cs typeface="Times New Roman" panose="02020603050405020304" pitchFamily="18" charset="0"/>
              </a:rPr>
              <a:t>All of the 252 cardinals were invited to a series of meetings which began the day after Pope Francis died. They have been sharing their experiences about the Church in their part of the world so that they can discern the needs of the worldwide Church. Any of them can speak, whether they will be able to vote or not. </a:t>
            </a:r>
          </a:p>
          <a:p>
            <a:pPr>
              <a:spcAft>
                <a:spcPts val="0"/>
              </a:spcAft>
            </a:pPr>
            <a:endParaRPr lang="en-GB" sz="2400" dirty="0">
              <a:latin typeface="+mj-lt"/>
              <a:ea typeface="Calibri" panose="020F0502020204030204" pitchFamily="34" charset="0"/>
              <a:cs typeface="Times New Roman" panose="02020603050405020304" pitchFamily="18" charset="0"/>
            </a:endParaRPr>
          </a:p>
          <a:p>
            <a:pPr>
              <a:spcAft>
                <a:spcPts val="0"/>
              </a:spcAft>
            </a:pPr>
            <a:r>
              <a:rPr lang="en-GB" sz="2400" dirty="0">
                <a:latin typeface="+mj-lt"/>
                <a:ea typeface="Calibri" panose="020F0502020204030204" pitchFamily="34" charset="0"/>
                <a:cs typeface="Times New Roman" panose="02020603050405020304" pitchFamily="18" charset="0"/>
              </a:rPr>
              <a:t>Many of them may not have met before so this is a valuable time for them to get to know one another. They will also be dining together and having conversations in smaller groups.  </a:t>
            </a:r>
          </a:p>
        </p:txBody>
      </p:sp>
      <p:sp>
        <p:nvSpPr>
          <p:cNvPr id="2" name="TextBox 1">
            <a:extLst>
              <a:ext uri="{FF2B5EF4-FFF2-40B4-BE49-F238E27FC236}">
                <a16:creationId xmlns:a16="http://schemas.microsoft.com/office/drawing/2014/main" id="{E4955746-1BDF-4E15-AFDD-FECB4C712E36}"/>
              </a:ext>
            </a:extLst>
          </p:cNvPr>
          <p:cNvSpPr txBox="1"/>
          <p:nvPr/>
        </p:nvSpPr>
        <p:spPr>
          <a:xfrm>
            <a:off x="623392" y="404664"/>
            <a:ext cx="6255943" cy="646331"/>
          </a:xfrm>
          <a:prstGeom prst="rect">
            <a:avLst/>
          </a:prstGeom>
          <a:noFill/>
        </p:spPr>
        <p:txBody>
          <a:bodyPr wrap="none" rtlCol="0">
            <a:spAutoFit/>
          </a:bodyPr>
          <a:lstStyle/>
          <a:p>
            <a:r>
              <a:rPr lang="en-GB" sz="3600" dirty="0">
                <a:latin typeface="+mj-lt"/>
              </a:rPr>
              <a:t>How do they prepare to vote?</a:t>
            </a:r>
          </a:p>
        </p:txBody>
      </p:sp>
      <p:pic>
        <p:nvPicPr>
          <p:cNvPr id="5" name="Picture 4">
            <a:extLst>
              <a:ext uri="{FF2B5EF4-FFF2-40B4-BE49-F238E27FC236}">
                <a16:creationId xmlns:a16="http://schemas.microsoft.com/office/drawing/2014/main" id="{7A35F54E-1032-43A7-813A-FFD40768BDE9}"/>
              </a:ext>
            </a:extLst>
          </p:cNvPr>
          <p:cNvPicPr>
            <a:picLocks noChangeAspect="1"/>
          </p:cNvPicPr>
          <p:nvPr/>
        </p:nvPicPr>
        <p:blipFill>
          <a:blip r:embed="rId3"/>
          <a:stretch>
            <a:fillRect/>
          </a:stretch>
        </p:blipFill>
        <p:spPr>
          <a:xfrm>
            <a:off x="7837016" y="2158339"/>
            <a:ext cx="3871317" cy="387131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27347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720A6-0E9F-3372-8FCD-990431B824C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509C77F-B5DC-1F7C-C384-6D44C757F112}"/>
              </a:ext>
            </a:extLst>
          </p:cNvPr>
          <p:cNvSpPr txBox="1"/>
          <p:nvPr/>
        </p:nvSpPr>
        <p:spPr>
          <a:xfrm>
            <a:off x="623392" y="1412776"/>
            <a:ext cx="6624736" cy="3416320"/>
          </a:xfrm>
          <a:prstGeom prst="rect">
            <a:avLst/>
          </a:prstGeom>
          <a:noFill/>
        </p:spPr>
        <p:txBody>
          <a:bodyPr wrap="square" rtlCol="0">
            <a:spAutoFit/>
          </a:bodyPr>
          <a:lstStyle/>
          <a:p>
            <a:pPr algn="just">
              <a:spcAft>
                <a:spcPts val="0"/>
              </a:spcAft>
            </a:pPr>
            <a:r>
              <a:rPr lang="en-GB" sz="2400" dirty="0">
                <a:latin typeface="+mj-lt"/>
                <a:ea typeface="Calibri" panose="020F0502020204030204" pitchFamily="34" charset="0"/>
                <a:cs typeface="Times New Roman" panose="02020603050405020304" pitchFamily="18" charset="0"/>
              </a:rPr>
              <a:t>In 1271 the process to elect a pope had already lasted over two years and nine months. The people got tired of waiting and eventually locked them in ‘with a key’ – in Latin, ‘con clave’ – and would not let them out until they had elected a pope. </a:t>
            </a:r>
          </a:p>
          <a:p>
            <a:pPr>
              <a:spcAft>
                <a:spcPts val="0"/>
              </a:spcAft>
            </a:pPr>
            <a:endParaRPr lang="en-GB" sz="2400" dirty="0">
              <a:latin typeface="+mj-lt"/>
              <a:ea typeface="Calibri" panose="020F0502020204030204" pitchFamily="34" charset="0"/>
              <a:cs typeface="Times New Roman" panose="02020603050405020304" pitchFamily="18" charset="0"/>
            </a:endParaRPr>
          </a:p>
          <a:p>
            <a:pPr>
              <a:spcAft>
                <a:spcPts val="0"/>
              </a:spcAft>
            </a:pPr>
            <a:r>
              <a:rPr lang="en-GB" sz="2400" dirty="0">
                <a:latin typeface="+mj-lt"/>
                <a:ea typeface="Calibri" panose="020F0502020204030204" pitchFamily="34" charset="0"/>
                <a:cs typeface="Times New Roman" panose="02020603050405020304" pitchFamily="18" charset="0"/>
              </a:rPr>
              <a:t>The tradition continues to this day, although they no longer lock the doors.</a:t>
            </a:r>
          </a:p>
        </p:txBody>
      </p:sp>
      <p:sp>
        <p:nvSpPr>
          <p:cNvPr id="2" name="TextBox 1">
            <a:extLst>
              <a:ext uri="{FF2B5EF4-FFF2-40B4-BE49-F238E27FC236}">
                <a16:creationId xmlns:a16="http://schemas.microsoft.com/office/drawing/2014/main" id="{15A6C4C7-168B-0D1E-48CD-0FCACBD10424}"/>
              </a:ext>
            </a:extLst>
          </p:cNvPr>
          <p:cNvSpPr txBox="1"/>
          <p:nvPr/>
        </p:nvSpPr>
        <p:spPr>
          <a:xfrm>
            <a:off x="623392" y="404664"/>
            <a:ext cx="5707524" cy="646331"/>
          </a:xfrm>
          <a:prstGeom prst="rect">
            <a:avLst/>
          </a:prstGeom>
          <a:noFill/>
        </p:spPr>
        <p:txBody>
          <a:bodyPr wrap="none" rtlCol="0">
            <a:spAutoFit/>
          </a:bodyPr>
          <a:lstStyle/>
          <a:p>
            <a:r>
              <a:rPr lang="en-GB" sz="3600" dirty="0">
                <a:latin typeface="+mj-lt"/>
              </a:rPr>
              <a:t>Why is it called a conclave?</a:t>
            </a:r>
          </a:p>
        </p:txBody>
      </p:sp>
      <p:pic>
        <p:nvPicPr>
          <p:cNvPr id="5" name="Picture 4">
            <a:extLst>
              <a:ext uri="{FF2B5EF4-FFF2-40B4-BE49-F238E27FC236}">
                <a16:creationId xmlns:a16="http://schemas.microsoft.com/office/drawing/2014/main" id="{717AC447-6555-4A10-ACCE-6BF24700F91F}"/>
              </a:ext>
            </a:extLst>
          </p:cNvPr>
          <p:cNvPicPr>
            <a:picLocks noChangeAspect="1"/>
          </p:cNvPicPr>
          <p:nvPr/>
        </p:nvPicPr>
        <p:blipFill>
          <a:blip r:embed="rId2"/>
          <a:stretch>
            <a:fillRect/>
          </a:stretch>
        </p:blipFill>
        <p:spPr>
          <a:xfrm>
            <a:off x="7930149" y="2234539"/>
            <a:ext cx="3871317" cy="387131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4307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05DEA3-C7DB-4B65-B4FE-6859B2946D23}"/>
              </a:ext>
            </a:extLst>
          </p:cNvPr>
          <p:cNvSpPr txBox="1"/>
          <p:nvPr/>
        </p:nvSpPr>
        <p:spPr>
          <a:xfrm>
            <a:off x="623392" y="1412776"/>
            <a:ext cx="6768752" cy="4493538"/>
          </a:xfrm>
          <a:prstGeom prst="rect">
            <a:avLst/>
          </a:prstGeom>
          <a:noFill/>
        </p:spPr>
        <p:txBody>
          <a:bodyPr wrap="square" rtlCol="0">
            <a:spAutoFit/>
          </a:bodyPr>
          <a:lstStyle/>
          <a:p>
            <a:pPr>
              <a:spcAft>
                <a:spcPts val="0"/>
              </a:spcAft>
            </a:pPr>
            <a:r>
              <a:rPr lang="en-GB" sz="2200" dirty="0">
                <a:latin typeface="+mj-lt"/>
                <a:ea typeface="Calibri" panose="020F0502020204030204" pitchFamily="34" charset="0"/>
                <a:cs typeface="Times New Roman" panose="02020603050405020304" pitchFamily="18" charset="0"/>
              </a:rPr>
              <a:t>While the conclave is in process, the cardinals stay in a separate building at night and meet in the Sistine Chapel by day.</a:t>
            </a:r>
          </a:p>
          <a:p>
            <a:pPr>
              <a:spcAft>
                <a:spcPts val="0"/>
              </a:spcAft>
            </a:pPr>
            <a:endParaRPr lang="en-GB" sz="2200" dirty="0">
              <a:latin typeface="+mj-lt"/>
              <a:ea typeface="Calibri" panose="020F0502020204030204" pitchFamily="34" charset="0"/>
              <a:cs typeface="Times New Roman" panose="02020603050405020304" pitchFamily="18" charset="0"/>
            </a:endParaRPr>
          </a:p>
          <a:p>
            <a:pPr algn="just">
              <a:spcAft>
                <a:spcPts val="0"/>
              </a:spcAft>
            </a:pPr>
            <a:r>
              <a:rPr lang="en-GB" sz="2200" dirty="0">
                <a:latin typeface="+mj-lt"/>
                <a:ea typeface="Calibri" panose="020F0502020204030204" pitchFamily="34" charset="0"/>
                <a:cs typeface="Times New Roman" panose="02020603050405020304" pitchFamily="18" charset="0"/>
              </a:rPr>
              <a:t>They are forbidden from communicating with the outside world by any means. They are not allowed to watch television, access the internet, make calls or send messages, to ensure that they are not biased in their voting by any outside influences.</a:t>
            </a:r>
          </a:p>
          <a:p>
            <a:pPr>
              <a:spcAft>
                <a:spcPts val="0"/>
              </a:spcAft>
            </a:pPr>
            <a:endParaRPr lang="en-GB" sz="2200" dirty="0">
              <a:latin typeface="+mj-lt"/>
              <a:ea typeface="Calibri" panose="020F0502020204030204" pitchFamily="34" charset="0"/>
              <a:cs typeface="Times New Roman" panose="02020603050405020304" pitchFamily="18" charset="0"/>
            </a:endParaRPr>
          </a:p>
          <a:p>
            <a:pPr>
              <a:spcAft>
                <a:spcPts val="0"/>
              </a:spcAft>
            </a:pPr>
            <a:r>
              <a:rPr lang="en-GB" sz="2200" dirty="0">
                <a:latin typeface="+mj-lt"/>
                <a:ea typeface="Calibri" panose="020F0502020204030204" pitchFamily="34" charset="0"/>
                <a:cs typeface="Times New Roman" panose="02020603050405020304" pitchFamily="18" charset="0"/>
              </a:rPr>
              <a:t>Before the conclave begins, the Sistine Chapel is searched thoroughly for bugs and other devices which might have been planted there.</a:t>
            </a:r>
          </a:p>
        </p:txBody>
      </p:sp>
      <p:sp>
        <p:nvSpPr>
          <p:cNvPr id="2" name="TextBox 1">
            <a:extLst>
              <a:ext uri="{FF2B5EF4-FFF2-40B4-BE49-F238E27FC236}">
                <a16:creationId xmlns:a16="http://schemas.microsoft.com/office/drawing/2014/main" id="{E4955746-1BDF-4E15-AFDD-FECB4C712E36}"/>
              </a:ext>
            </a:extLst>
          </p:cNvPr>
          <p:cNvSpPr txBox="1"/>
          <p:nvPr/>
        </p:nvSpPr>
        <p:spPr>
          <a:xfrm>
            <a:off x="623392" y="404664"/>
            <a:ext cx="4314001" cy="646331"/>
          </a:xfrm>
          <a:prstGeom prst="rect">
            <a:avLst/>
          </a:prstGeom>
          <a:noFill/>
        </p:spPr>
        <p:txBody>
          <a:bodyPr wrap="none" rtlCol="0">
            <a:spAutoFit/>
          </a:bodyPr>
          <a:lstStyle/>
          <a:p>
            <a:r>
              <a:rPr lang="en-GB" sz="3600" dirty="0">
                <a:latin typeface="+mj-lt"/>
              </a:rPr>
              <a:t>Who elects a pope? </a:t>
            </a:r>
          </a:p>
        </p:txBody>
      </p:sp>
      <p:pic>
        <p:nvPicPr>
          <p:cNvPr id="3" name="Picture 2">
            <a:extLst>
              <a:ext uri="{FF2B5EF4-FFF2-40B4-BE49-F238E27FC236}">
                <a16:creationId xmlns:a16="http://schemas.microsoft.com/office/drawing/2014/main" id="{F11F9B48-EC26-4B9D-9D24-3A3CC27BF70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536160" y="2886054"/>
            <a:ext cx="4442398" cy="332387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39455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Ecology 16x9">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NRCDES Font">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CDES Powerpoint Slides Blank" id="{831285F0-58AC-4C02-8B1F-A439C04F09B1}" vid="{C92FEF6D-A0F2-41C3-9B69-7986C4719ADB}"/>
    </a:ext>
  </a:extLst>
</a:theme>
</file>

<file path=ppt/theme/theme2.xml><?xml version="1.0" encoding="utf-8"?>
<a:theme xmlns:a="http://schemas.openxmlformats.org/drawingml/2006/main" name="Office Theme">
  <a:themeElements>
    <a:clrScheme name="Ecology">
      <a:dk1>
        <a:srgbClr val="4D3E2F"/>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Corbel">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Ecology">
      <a:dk1>
        <a:srgbClr val="4D3E2F"/>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Corbel">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08EA66677158F4FB1B062E8B5F14898" ma:contentTypeVersion="18" ma:contentTypeDescription="Create a new document." ma:contentTypeScope="" ma:versionID="d932ff2d8f2f870a9846a556b4f09826">
  <xsd:schema xmlns:xsd="http://www.w3.org/2001/XMLSchema" xmlns:xs="http://www.w3.org/2001/XMLSchema" xmlns:p="http://schemas.microsoft.com/office/2006/metadata/properties" xmlns:ns1="http://schemas.microsoft.com/sharepoint/v3" xmlns:ns2="539312b4-86b0-431b-b01a-843fe757a746" xmlns:ns3="2cae9641-0f23-42a7-b090-e448a65a53ef" targetNamespace="http://schemas.microsoft.com/office/2006/metadata/properties" ma:root="true" ma:fieldsID="df0e871a49893649676664f8c83e59bc" ns1:_="" ns2:_="" ns3:_="">
    <xsd:import namespace="http://schemas.microsoft.com/sharepoint/v3"/>
    <xsd:import namespace="539312b4-86b0-431b-b01a-843fe757a746"/>
    <xsd:import namespace="2cae9641-0f23-42a7-b090-e448a65a53ef"/>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Location" minOccurs="0"/>
                <xsd:element ref="ns2:MediaServiceSearchProperties" minOccurs="0"/>
                <xsd:element ref="ns2:MediaLengthInSeconds" minOccurs="0"/>
                <xsd:element ref="ns2:MediaServiceObjectDetectorVersion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39312b4-86b0-431b-b01a-843fe757a7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38bb346c-0dae-4bed-b835-e1cba8e1b011" ma:termSetId="09814cd3-568e-fe90-9814-8d621ff8fb84" ma:anchorId="fba54fb3-c3e1-fe81-a776-ca4b69148c4d" ma:open="true" ma:isKeyword="false">
      <xsd:complexType>
        <xsd:sequence>
          <xsd:element ref="pc:Terms" minOccurs="0" maxOccurs="1"/>
        </xsd:sequence>
      </xsd:complexType>
    </xsd:element>
    <xsd:element name="MediaServiceLocation" ma:index="20" nillable="true" ma:displayName="Location" ma:internalName="MediaServiceLocatio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cae9641-0f23-42a7-b090-e448a65a53ef"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aea4debf-edf0-4229-ac90-516da9424e60}" ma:internalName="TaxCatchAll" ma:showField="CatchAllData" ma:web="2cae9641-0f23-42a7-b090-e448a65a53e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2cae9641-0f23-42a7-b090-e448a65a53ef" xsi:nil="true"/>
    <_ip_UnifiedCompliancePolicyProperties xmlns="http://schemas.microsoft.com/sharepoint/v3" xsi:nil="true"/>
    <lcf76f155ced4ddcb4097134ff3c332f xmlns="539312b4-86b0-431b-b01a-843fe757a74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2D19064-FDBE-46A8-B4E0-AEAE1FF8EB3C}"/>
</file>

<file path=customXml/itemProps2.xml><?xml version="1.0" encoding="utf-8"?>
<ds:datastoreItem xmlns:ds="http://schemas.openxmlformats.org/officeDocument/2006/customXml" ds:itemID="{25CA0C3B-7BA1-4673-992C-1AE64BCAC70A}"/>
</file>

<file path=customXml/itemProps3.xml><?xml version="1.0" encoding="utf-8"?>
<ds:datastoreItem xmlns:ds="http://schemas.openxmlformats.org/officeDocument/2006/customXml" ds:itemID="{F9E33723-8B3D-4FE4-B752-380FB47AE07E}"/>
</file>

<file path=docProps/app.xml><?xml version="1.0" encoding="utf-8"?>
<Properties xmlns="http://schemas.openxmlformats.org/officeDocument/2006/extended-properties" xmlns:vt="http://schemas.openxmlformats.org/officeDocument/2006/docPropsVTypes">
  <Template>A Catholic Curriculum</Template>
  <TotalTime>11</TotalTime>
  <Words>1326</Words>
  <Application>Microsoft Office PowerPoint</Application>
  <PresentationFormat>Widescreen</PresentationFormat>
  <Paragraphs>89</Paragraphs>
  <Slides>18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Corbel</vt:lpstr>
      <vt:lpstr>Segoe UI</vt:lpstr>
      <vt:lpstr>Times New Roman</vt:lpstr>
      <vt:lpstr>Ecology 16x9</vt:lpstr>
      <vt:lpstr>The Conclave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Catholic Curriculum</dc:title>
  <dc:creator>Gill Burns</dc:creator>
  <cp:lastModifiedBy>Gill Burns</cp:lastModifiedBy>
  <cp:revision>5</cp:revision>
  <dcterms:created xsi:type="dcterms:W3CDTF">2025-04-29T12:56:54Z</dcterms:created>
  <dcterms:modified xsi:type="dcterms:W3CDTF">2025-04-30T12:21:42Z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0x010100608EA66677158F4FB1B062E8B5F14898</vt:lpwstr>
  </property>
</Properties>
</file>