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</p:sldIdLst>
  <p:sldSz cx="18288000" cy="10287000"/>
  <p:notesSz cx="6858000" cy="9144000"/>
  <p:embeddedFontLst>
    <p:embeddedFont>
      <p:font typeface="Brittany" charset="1" panose="00000000000000000000"/>
      <p:regular r:id="rId25"/>
    </p:embeddedFont>
    <p:embeddedFont>
      <p:font typeface="Poppins Bold" charset="1" panose="00000800000000000000"/>
      <p:regular r:id="rId26"/>
    </p:embeddedFont>
    <p:embeddedFont>
      <p:font typeface="Poppins" charset="1" panose="00000500000000000000"/>
      <p:regular r:id="rId2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font" Target="fonts/font26.fntdata"/><Relationship Id="rId8" Type="http://schemas.openxmlformats.org/officeDocument/2006/relationships/slide" Target="slides/slide3.xml"/><Relationship Id="rId21" Type="http://schemas.openxmlformats.org/officeDocument/2006/relationships/slide" Target="slides/slide16.xml"/><Relationship Id="rId3" Type="http://schemas.openxmlformats.org/officeDocument/2006/relationships/viewProps" Target="viewProps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font" Target="fonts/font25.fntdata"/><Relationship Id="rId7" Type="http://schemas.openxmlformats.org/officeDocument/2006/relationships/slide" Target="slides/slide2.xml"/><Relationship Id="rId16" Type="http://schemas.openxmlformats.org/officeDocument/2006/relationships/slide" Target="slides/slide11.xml"/><Relationship Id="rId2" Type="http://schemas.openxmlformats.org/officeDocument/2006/relationships/presProps" Target="presProps.xml"/><Relationship Id="rId20" Type="http://schemas.openxmlformats.org/officeDocument/2006/relationships/slide" Target="slides/slide15.xml"/><Relationship Id="rId29" Type="http://schemas.openxmlformats.org/officeDocument/2006/relationships/customXml" Target="../customXml/item2.xml"/><Relationship Id="rId1" Type="http://schemas.openxmlformats.org/officeDocument/2006/relationships/slideMaster" Target="slideMasters/slideMaster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6" Type="http://schemas.openxmlformats.org/officeDocument/2006/relationships/slide" Target="slides/slide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5" Type="http://schemas.openxmlformats.org/officeDocument/2006/relationships/tableStyles" Target="tableStyles.xml"/><Relationship Id="rId28" Type="http://schemas.openxmlformats.org/officeDocument/2006/relationships/customXml" Target="../customXml/item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font" Target="fonts/font27.fntdata"/><Relationship Id="rId4" Type="http://schemas.openxmlformats.org/officeDocument/2006/relationships/theme" Target="theme/theme1.xml"/><Relationship Id="rId9" Type="http://schemas.openxmlformats.org/officeDocument/2006/relationships/slide" Target="slides/slide4.xml"/><Relationship Id="rId30" Type="http://schemas.openxmlformats.org/officeDocument/2006/relationships/customXml" Target="../customXml/item3.xml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5.png" Type="http://schemas.openxmlformats.org/officeDocument/2006/relationships/image"/><Relationship Id="rId7" Target="../media/image6.svg" Type="http://schemas.openxmlformats.org/officeDocument/2006/relationships/image"/><Relationship Id="rId8" Target="../media/image7.png" Type="http://schemas.openxmlformats.org/officeDocument/2006/relationships/image"/><Relationship Id="rId9" Target="../media/image8.png" Type="http://schemas.openxmlformats.org/officeDocument/2006/relationships/image"/></Relationships>
</file>

<file path=ppt/slides/_rels/slide1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7.png" Type="http://schemas.openxmlformats.org/officeDocument/2006/relationships/image"/><Relationship Id="rId3" Target="../media/image8.png" Type="http://schemas.openxmlformats.org/officeDocument/2006/relationships/image"/><Relationship Id="rId4" Target="../media/image12.jpeg" Type="http://schemas.openxmlformats.org/officeDocument/2006/relationships/image"/></Relationships>
</file>

<file path=ppt/slides/_rels/slide1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7.png" Type="http://schemas.openxmlformats.org/officeDocument/2006/relationships/image"/><Relationship Id="rId3" Target="../media/image8.png" Type="http://schemas.openxmlformats.org/officeDocument/2006/relationships/image"/><Relationship Id="rId4" Target="../media/image13.png" Type="http://schemas.openxmlformats.org/officeDocument/2006/relationships/image"/></Relationships>
</file>

<file path=ppt/slides/_rels/slide1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8.png" Type="http://schemas.openxmlformats.org/officeDocument/2006/relationships/image"/><Relationship Id="rId3" Target="../media/image14.jpeg" Type="http://schemas.openxmlformats.org/officeDocument/2006/relationships/image"/><Relationship Id="rId4" Target="../media/image7.png" Type="http://schemas.openxmlformats.org/officeDocument/2006/relationships/image"/></Relationships>
</file>

<file path=ppt/slides/_rels/slide1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7.png" Type="http://schemas.openxmlformats.org/officeDocument/2006/relationships/image"/><Relationship Id="rId3" Target="../media/image8.png" Type="http://schemas.openxmlformats.org/officeDocument/2006/relationships/image"/></Relationships>
</file>

<file path=ppt/slides/_rels/slide1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5.jpeg" Type="http://schemas.openxmlformats.org/officeDocument/2006/relationships/image"/><Relationship Id="rId3" Target="../media/image16.jpeg" Type="http://schemas.openxmlformats.org/officeDocument/2006/relationships/image"/></Relationships>
</file>

<file path=ppt/slides/_rels/slide1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7.png" Type="http://schemas.openxmlformats.org/officeDocument/2006/relationships/image"/><Relationship Id="rId3" Target="../media/image8.png" Type="http://schemas.openxmlformats.org/officeDocument/2006/relationships/image"/></Relationships>
</file>

<file path=ppt/slides/_rels/slide1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7.png" Type="http://schemas.openxmlformats.org/officeDocument/2006/relationships/image"/><Relationship Id="rId3" Target="../media/image8.png" Type="http://schemas.openxmlformats.org/officeDocument/2006/relationships/image"/><Relationship Id="rId4" Target="https://en.wikipedia.org/wiki/Bernadette_Soubirous" TargetMode="External" Type="http://schemas.openxmlformats.org/officeDocument/2006/relationships/hyperlink"/><Relationship Id="rId5" Target="https://en.wikipedia.org/wiki/Edmund_Campion" TargetMode="External" Type="http://schemas.openxmlformats.org/officeDocument/2006/relationships/hyperlink"/><Relationship Id="rId6" Target="https://en.wikipedia.org/wiki/Nicholas_Garlick" TargetMode="External" Type="http://schemas.openxmlformats.org/officeDocument/2006/relationships/hyperlink"/><Relationship Id="rId7" Target="https://en.wikipedia.org/wiki/Saint_Patrick" TargetMode="External" Type="http://schemas.openxmlformats.org/officeDocument/2006/relationships/hyperlink"/><Relationship Id="rId8" Target="https://en.wikipedia.org/wiki/Robert_Ludlam" TargetMode="External" Type="http://schemas.openxmlformats.org/officeDocument/2006/relationships/hyperlink"/><Relationship Id="rId9" Target="https://en.wikipedia.org/wiki/Th%C3%A9r%C3%A8se_of_Lisieux" TargetMode="External" Type="http://schemas.openxmlformats.org/officeDocument/2006/relationships/hyperlink"/></Relationships>
</file>

<file path=ppt/slides/_rels/slide1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7.png" Type="http://schemas.openxmlformats.org/officeDocument/2006/relationships/image"/><Relationship Id="rId3" Target="../media/image8.png" Type="http://schemas.openxmlformats.org/officeDocument/2006/relationships/image"/><Relationship Id="rId4" Target="../media/image17.png" Type="http://schemas.openxmlformats.org/officeDocument/2006/relationships/image"/><Relationship Id="rId5" Target="../media/image18.svg" Type="http://schemas.openxmlformats.org/officeDocument/2006/relationships/image"/></Relationships>
</file>

<file path=ppt/slides/_rels/slide1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7.png" Type="http://schemas.openxmlformats.org/officeDocument/2006/relationships/image"/><Relationship Id="rId3" Target="../media/image8.png" Type="http://schemas.openxmlformats.org/officeDocument/2006/relationships/image"/></Relationships>
</file>

<file path=ppt/slides/_rels/slide1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7.png" Type="http://schemas.openxmlformats.org/officeDocument/2006/relationships/image"/><Relationship Id="rId3" Target="../media/image8.png" Type="http://schemas.openxmlformats.org/officeDocument/2006/relationships/image"/><Relationship Id="rId4" Target="https://drive.google.com/file/d/1C6QMCFd5a3syORqO0CXMRtGyY7o_AWYj/view?usp=sharing" TargetMode="External" Type="http://schemas.openxmlformats.org/officeDocument/2006/relationships/hyperlink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7.png" Type="http://schemas.openxmlformats.org/officeDocument/2006/relationships/image"/><Relationship Id="rId3" Target="../media/image9.png" Type="http://schemas.openxmlformats.org/officeDocument/2006/relationships/image"/><Relationship Id="rId4" Target="../media/image8.pn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7.png" Type="http://schemas.openxmlformats.org/officeDocument/2006/relationships/image"/><Relationship Id="rId3" Target="../media/image8.pn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7.png" Type="http://schemas.openxmlformats.org/officeDocument/2006/relationships/image"/><Relationship Id="rId3" Target="../media/image8.pn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7.png" Type="http://schemas.openxmlformats.org/officeDocument/2006/relationships/image"/><Relationship Id="rId3" Target="../media/image8.pn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7.png" Type="http://schemas.openxmlformats.org/officeDocument/2006/relationships/image"/><Relationship Id="rId3" Target="../media/image8.pn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7.png" Type="http://schemas.openxmlformats.org/officeDocument/2006/relationships/image"/><Relationship Id="rId3" Target="../media/image8.png" Type="http://schemas.openxmlformats.org/officeDocument/2006/relationships/image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7.png" Type="http://schemas.openxmlformats.org/officeDocument/2006/relationships/image"/><Relationship Id="rId3" Target="../media/image8.png" Type="http://schemas.openxmlformats.org/officeDocument/2006/relationships/image"/><Relationship Id="rId4" Target="../media/image10.png" Type="http://schemas.openxmlformats.org/officeDocument/2006/relationships/image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7.png" Type="http://schemas.openxmlformats.org/officeDocument/2006/relationships/image"/><Relationship Id="rId3" Target="../media/image11.jpeg" Type="http://schemas.openxmlformats.org/officeDocument/2006/relationships/image"/><Relationship Id="rId4" Target="../media/image8.pn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7566061" y="-740144"/>
            <a:ext cx="6866898" cy="5708109"/>
          </a:xfrm>
          <a:custGeom>
            <a:avLst/>
            <a:gdLst/>
            <a:ahLst/>
            <a:cxnLst/>
            <a:rect r="r" b="b" t="t" l="l"/>
            <a:pathLst>
              <a:path h="5708109" w="6866898">
                <a:moveTo>
                  <a:pt x="0" y="0"/>
                </a:moveTo>
                <a:lnTo>
                  <a:pt x="6866898" y="0"/>
                </a:lnTo>
                <a:lnTo>
                  <a:pt x="6866898" y="5708109"/>
                </a:lnTo>
                <a:lnTo>
                  <a:pt x="0" y="570810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83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9655790" y="0"/>
            <a:ext cx="8632210" cy="10287000"/>
            <a:chOff x="0" y="0"/>
            <a:chExt cx="2273504" cy="2709333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2273504" cy="2709333"/>
            </a:xfrm>
            <a:custGeom>
              <a:avLst/>
              <a:gdLst/>
              <a:ahLst/>
              <a:cxnLst/>
              <a:rect r="r" b="b" t="t" l="l"/>
              <a:pathLst>
                <a:path h="2709333" w="2273504">
                  <a:moveTo>
                    <a:pt x="0" y="0"/>
                  </a:moveTo>
                  <a:lnTo>
                    <a:pt x="2273504" y="0"/>
                  </a:lnTo>
                  <a:lnTo>
                    <a:pt x="2273504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222B56"/>
            </a:solidFill>
          </p:spPr>
        </p:sp>
        <p:sp>
          <p:nvSpPr>
            <p:cNvPr name="TextBox 5" id="5"/>
            <p:cNvSpPr txBox="true"/>
            <p:nvPr/>
          </p:nvSpPr>
          <p:spPr>
            <a:xfrm>
              <a:off x="0" y="-38100"/>
              <a:ext cx="2273504" cy="274743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60"/>
                </a:lnSpc>
              </a:pPr>
            </a:p>
          </p:txBody>
        </p:sp>
      </p:grpSp>
      <p:sp>
        <p:nvSpPr>
          <p:cNvPr name="Freeform 6" id="6"/>
          <p:cNvSpPr/>
          <p:nvPr/>
        </p:nvSpPr>
        <p:spPr>
          <a:xfrm flipH="false" flipV="false" rot="0">
            <a:off x="-4719794" y="6898760"/>
            <a:ext cx="5748494" cy="5762901"/>
          </a:xfrm>
          <a:custGeom>
            <a:avLst/>
            <a:gdLst/>
            <a:ahLst/>
            <a:cxnLst/>
            <a:rect r="r" b="b" t="t" l="l"/>
            <a:pathLst>
              <a:path h="5762901" w="5748494">
                <a:moveTo>
                  <a:pt x="0" y="0"/>
                </a:moveTo>
                <a:lnTo>
                  <a:pt x="5748494" y="0"/>
                </a:lnTo>
                <a:lnTo>
                  <a:pt x="5748494" y="5762901"/>
                </a:lnTo>
                <a:lnTo>
                  <a:pt x="0" y="576290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-2348576" y="-4610417"/>
            <a:ext cx="6754552" cy="5792028"/>
          </a:xfrm>
          <a:custGeom>
            <a:avLst/>
            <a:gdLst/>
            <a:ahLst/>
            <a:cxnLst/>
            <a:rect r="r" b="b" t="t" l="l"/>
            <a:pathLst>
              <a:path h="5792028" w="6754552">
                <a:moveTo>
                  <a:pt x="0" y="0"/>
                </a:moveTo>
                <a:lnTo>
                  <a:pt x="6754552" y="0"/>
                </a:lnTo>
                <a:lnTo>
                  <a:pt x="6754552" y="5792028"/>
                </a:lnTo>
                <a:lnTo>
                  <a:pt x="0" y="579202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4064481" y="9191229"/>
            <a:ext cx="6754552" cy="5792028"/>
          </a:xfrm>
          <a:custGeom>
            <a:avLst/>
            <a:gdLst/>
            <a:ahLst/>
            <a:cxnLst/>
            <a:rect r="r" b="b" t="t" l="l"/>
            <a:pathLst>
              <a:path h="5792028" w="6754552">
                <a:moveTo>
                  <a:pt x="0" y="0"/>
                </a:moveTo>
                <a:lnTo>
                  <a:pt x="6754552" y="0"/>
                </a:lnTo>
                <a:lnTo>
                  <a:pt x="6754552" y="5792028"/>
                </a:lnTo>
                <a:lnTo>
                  <a:pt x="0" y="579202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10819033" y="1736104"/>
            <a:ext cx="6906135" cy="6463722"/>
          </a:xfrm>
          <a:custGeom>
            <a:avLst/>
            <a:gdLst/>
            <a:ahLst/>
            <a:cxnLst/>
            <a:rect r="r" b="b" t="t" l="l"/>
            <a:pathLst>
              <a:path h="6463722" w="6906135">
                <a:moveTo>
                  <a:pt x="0" y="0"/>
                </a:moveTo>
                <a:lnTo>
                  <a:pt x="6906134" y="0"/>
                </a:lnTo>
                <a:lnTo>
                  <a:pt x="6906134" y="6463722"/>
                </a:lnTo>
                <a:lnTo>
                  <a:pt x="0" y="6463722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8203251" y="6397259"/>
            <a:ext cx="3492690" cy="5178575"/>
          </a:xfrm>
          <a:custGeom>
            <a:avLst/>
            <a:gdLst/>
            <a:ahLst/>
            <a:cxnLst/>
            <a:rect r="r" b="b" t="t" l="l"/>
            <a:pathLst>
              <a:path h="5178575" w="3492690">
                <a:moveTo>
                  <a:pt x="0" y="0"/>
                </a:moveTo>
                <a:lnTo>
                  <a:pt x="3492690" y="0"/>
                </a:lnTo>
                <a:lnTo>
                  <a:pt x="3492690" y="5178576"/>
                </a:lnTo>
                <a:lnTo>
                  <a:pt x="0" y="5178576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l="0" t="0" r="0" b="0"/>
            </a:stretch>
          </a:blipFill>
        </p:spPr>
      </p:sp>
      <p:sp>
        <p:nvSpPr>
          <p:cNvPr name="TextBox 11" id="11"/>
          <p:cNvSpPr txBox="true"/>
          <p:nvPr/>
        </p:nvSpPr>
        <p:spPr>
          <a:xfrm rot="0">
            <a:off x="-1240052" y="2373866"/>
            <a:ext cx="11809196" cy="15885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3484"/>
              </a:lnSpc>
            </a:pPr>
            <a:r>
              <a:rPr lang="en-US" sz="8272" spc="363">
                <a:solidFill>
                  <a:srgbClr val="222B56"/>
                </a:solidFill>
                <a:latin typeface="Brittany"/>
                <a:ea typeface="Brittany"/>
                <a:cs typeface="Brittany"/>
                <a:sym typeface="Brittany"/>
              </a:rPr>
              <a:t>The Becket School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258571" y="4083502"/>
            <a:ext cx="8973350" cy="88446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148"/>
              </a:lnSpc>
            </a:pPr>
            <a:r>
              <a:rPr lang="en-US" b="true" sz="4385" spc="192">
                <a:solidFill>
                  <a:srgbClr val="222B56"/>
                </a:solidFill>
                <a:latin typeface="Poppins Bold"/>
                <a:ea typeface="Poppins Bold"/>
                <a:cs typeface="Poppins Bold"/>
                <a:sym typeface="Poppins Bold"/>
              </a:rPr>
              <a:t>Quiz!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378715" y="5347566"/>
            <a:ext cx="8571664" cy="231302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595"/>
              </a:lnSpc>
            </a:pPr>
            <a:r>
              <a:rPr lang="en-US" sz="2819" spc="124">
                <a:solidFill>
                  <a:srgbClr val="222B56"/>
                </a:solidFill>
                <a:latin typeface="Poppins"/>
                <a:ea typeface="Poppins"/>
                <a:cs typeface="Poppins"/>
                <a:sym typeface="Poppins"/>
              </a:rPr>
              <a:t>Lift out a pen and piece of paper, work in pairs or on your own (staff decision) and let us know in the comments box in Be Inspirational, who gets the most points!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9655790" y="0"/>
            <a:ext cx="8632210" cy="10287000"/>
            <a:chOff x="0" y="0"/>
            <a:chExt cx="2273504" cy="2709333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273504" cy="2709333"/>
            </a:xfrm>
            <a:custGeom>
              <a:avLst/>
              <a:gdLst/>
              <a:ahLst/>
              <a:cxnLst/>
              <a:rect r="r" b="b" t="t" l="l"/>
              <a:pathLst>
                <a:path h="2709333" w="2273504">
                  <a:moveTo>
                    <a:pt x="0" y="0"/>
                  </a:moveTo>
                  <a:lnTo>
                    <a:pt x="2273504" y="0"/>
                  </a:lnTo>
                  <a:lnTo>
                    <a:pt x="2273504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222B56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2273504" cy="274743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60"/>
                </a:lnSpc>
              </a:pPr>
            </a:p>
          </p:txBody>
        </p:sp>
      </p:grpSp>
      <p:sp>
        <p:nvSpPr>
          <p:cNvPr name="Freeform 5" id="5"/>
          <p:cNvSpPr/>
          <p:nvPr/>
        </p:nvSpPr>
        <p:spPr>
          <a:xfrm flipH="false" flipV="false" rot="0">
            <a:off x="14828576" y="7083882"/>
            <a:ext cx="2995886" cy="2803968"/>
          </a:xfrm>
          <a:custGeom>
            <a:avLst/>
            <a:gdLst/>
            <a:ahLst/>
            <a:cxnLst/>
            <a:rect r="r" b="b" t="t" l="l"/>
            <a:pathLst>
              <a:path h="2803968" w="2995886">
                <a:moveTo>
                  <a:pt x="0" y="0"/>
                </a:moveTo>
                <a:lnTo>
                  <a:pt x="2995887" y="0"/>
                </a:lnTo>
                <a:lnTo>
                  <a:pt x="2995887" y="2803968"/>
                </a:lnTo>
                <a:lnTo>
                  <a:pt x="0" y="280396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8203251" y="6397259"/>
            <a:ext cx="3492690" cy="5178575"/>
          </a:xfrm>
          <a:custGeom>
            <a:avLst/>
            <a:gdLst/>
            <a:ahLst/>
            <a:cxnLst/>
            <a:rect r="r" b="b" t="t" l="l"/>
            <a:pathLst>
              <a:path h="5178575" w="3492690">
                <a:moveTo>
                  <a:pt x="0" y="0"/>
                </a:moveTo>
                <a:lnTo>
                  <a:pt x="3492690" y="0"/>
                </a:lnTo>
                <a:lnTo>
                  <a:pt x="3492690" y="5178576"/>
                </a:lnTo>
                <a:lnTo>
                  <a:pt x="0" y="517857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10671211" y="2185945"/>
            <a:ext cx="6307507" cy="4501983"/>
          </a:xfrm>
          <a:custGeom>
            <a:avLst/>
            <a:gdLst/>
            <a:ahLst/>
            <a:cxnLst/>
            <a:rect r="r" b="b" t="t" l="l"/>
            <a:pathLst>
              <a:path h="4501983" w="6307507">
                <a:moveTo>
                  <a:pt x="0" y="0"/>
                </a:moveTo>
                <a:lnTo>
                  <a:pt x="6307507" y="0"/>
                </a:lnTo>
                <a:lnTo>
                  <a:pt x="6307507" y="4501983"/>
                </a:lnTo>
                <a:lnTo>
                  <a:pt x="0" y="450198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TextBox 8" id="8"/>
          <p:cNvSpPr txBox="true"/>
          <p:nvPr/>
        </p:nvSpPr>
        <p:spPr>
          <a:xfrm rot="0">
            <a:off x="323754" y="2235759"/>
            <a:ext cx="8820246" cy="472301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295"/>
              </a:lnSpc>
            </a:pPr>
            <a:r>
              <a:rPr lang="en-US" b="true" sz="3862" spc="169">
                <a:solidFill>
                  <a:srgbClr val="222B56"/>
                </a:solidFill>
                <a:latin typeface="Poppins Bold"/>
                <a:ea typeface="Poppins Bold"/>
                <a:cs typeface="Poppins Bold"/>
                <a:sym typeface="Poppins Bold"/>
              </a:rPr>
              <a:t>4. Whose statue is behind the Mary mosaic (from the old Becket) at the front of School?</a:t>
            </a:r>
          </a:p>
          <a:p>
            <a:pPr algn="ctr">
              <a:lnSpc>
                <a:spcPts val="6295"/>
              </a:lnSpc>
            </a:pPr>
          </a:p>
          <a:p>
            <a:pPr algn="ctr">
              <a:lnSpc>
                <a:spcPts val="6295"/>
              </a:lnSpc>
            </a:pPr>
            <a:r>
              <a:rPr lang="en-US" b="true" sz="3862" spc="169">
                <a:solidFill>
                  <a:srgbClr val="BA3838"/>
                </a:solidFill>
                <a:latin typeface="Poppins Bold"/>
                <a:ea typeface="Poppins Bold"/>
                <a:cs typeface="Poppins Bold"/>
                <a:sym typeface="Poppins Bold"/>
              </a:rPr>
              <a:t>Saint Thomas Becket, our school patron!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9655790" y="0"/>
            <a:ext cx="8632210" cy="10287000"/>
            <a:chOff x="0" y="0"/>
            <a:chExt cx="2273504" cy="2709333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273504" cy="2709333"/>
            </a:xfrm>
            <a:custGeom>
              <a:avLst/>
              <a:gdLst/>
              <a:ahLst/>
              <a:cxnLst/>
              <a:rect r="r" b="b" t="t" l="l"/>
              <a:pathLst>
                <a:path h="2709333" w="2273504">
                  <a:moveTo>
                    <a:pt x="0" y="0"/>
                  </a:moveTo>
                  <a:lnTo>
                    <a:pt x="2273504" y="0"/>
                  </a:lnTo>
                  <a:lnTo>
                    <a:pt x="2273504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222B56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2273504" cy="274743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60"/>
                </a:lnSpc>
              </a:pPr>
            </a:p>
          </p:txBody>
        </p:sp>
      </p:grpSp>
      <p:sp>
        <p:nvSpPr>
          <p:cNvPr name="Freeform 5" id="5"/>
          <p:cNvSpPr/>
          <p:nvPr/>
        </p:nvSpPr>
        <p:spPr>
          <a:xfrm flipH="false" flipV="false" rot="0">
            <a:off x="10819033" y="1736104"/>
            <a:ext cx="6906135" cy="6463722"/>
          </a:xfrm>
          <a:custGeom>
            <a:avLst/>
            <a:gdLst/>
            <a:ahLst/>
            <a:cxnLst/>
            <a:rect r="r" b="b" t="t" l="l"/>
            <a:pathLst>
              <a:path h="6463722" w="6906135">
                <a:moveTo>
                  <a:pt x="0" y="0"/>
                </a:moveTo>
                <a:lnTo>
                  <a:pt x="6906134" y="0"/>
                </a:lnTo>
                <a:lnTo>
                  <a:pt x="6906134" y="6463722"/>
                </a:lnTo>
                <a:lnTo>
                  <a:pt x="0" y="646372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8203251" y="6397259"/>
            <a:ext cx="3492690" cy="5178575"/>
          </a:xfrm>
          <a:custGeom>
            <a:avLst/>
            <a:gdLst/>
            <a:ahLst/>
            <a:cxnLst/>
            <a:rect r="r" b="b" t="t" l="l"/>
            <a:pathLst>
              <a:path h="5178575" w="3492690">
                <a:moveTo>
                  <a:pt x="0" y="0"/>
                </a:moveTo>
                <a:lnTo>
                  <a:pt x="3492690" y="0"/>
                </a:lnTo>
                <a:lnTo>
                  <a:pt x="3492690" y="5178576"/>
                </a:lnTo>
                <a:lnTo>
                  <a:pt x="0" y="517857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2607793" y="4393135"/>
            <a:ext cx="4252167" cy="5302065"/>
          </a:xfrm>
          <a:custGeom>
            <a:avLst/>
            <a:gdLst/>
            <a:ahLst/>
            <a:cxnLst/>
            <a:rect r="r" b="b" t="t" l="l"/>
            <a:pathLst>
              <a:path h="5302065" w="4252167">
                <a:moveTo>
                  <a:pt x="0" y="0"/>
                </a:moveTo>
                <a:lnTo>
                  <a:pt x="4252168" y="0"/>
                </a:lnTo>
                <a:lnTo>
                  <a:pt x="4252168" y="5302065"/>
                </a:lnTo>
                <a:lnTo>
                  <a:pt x="0" y="530206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-39651" r="0" b="-34219"/>
            </a:stretch>
          </a:blipFill>
        </p:spPr>
      </p:sp>
      <p:sp>
        <p:nvSpPr>
          <p:cNvPr name="TextBox 8" id="8"/>
          <p:cNvSpPr txBox="true"/>
          <p:nvPr/>
        </p:nvSpPr>
        <p:spPr>
          <a:xfrm rot="0">
            <a:off x="323754" y="-325366"/>
            <a:ext cx="8820246" cy="393244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295"/>
              </a:lnSpc>
            </a:pPr>
          </a:p>
          <a:p>
            <a:pPr algn="ctr">
              <a:lnSpc>
                <a:spcPts val="6295"/>
              </a:lnSpc>
            </a:pPr>
          </a:p>
          <a:p>
            <a:pPr algn="ctr">
              <a:lnSpc>
                <a:spcPts val="6295"/>
              </a:lnSpc>
            </a:pPr>
            <a:r>
              <a:rPr lang="en-US" b="true" sz="3862" spc="169">
                <a:solidFill>
                  <a:srgbClr val="222B56"/>
                </a:solidFill>
                <a:latin typeface="Poppins Bold"/>
                <a:ea typeface="Poppins Bold"/>
                <a:cs typeface="Poppins Bold"/>
                <a:sym typeface="Poppins Bold"/>
              </a:rPr>
              <a:t>5. Which bishop blessed the foundation stone of the new Becket school building?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9655790" y="0"/>
            <a:ext cx="8632210" cy="10287000"/>
            <a:chOff x="0" y="0"/>
            <a:chExt cx="2273504" cy="2709333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273504" cy="2709333"/>
            </a:xfrm>
            <a:custGeom>
              <a:avLst/>
              <a:gdLst/>
              <a:ahLst/>
              <a:cxnLst/>
              <a:rect r="r" b="b" t="t" l="l"/>
              <a:pathLst>
                <a:path h="2709333" w="2273504">
                  <a:moveTo>
                    <a:pt x="0" y="0"/>
                  </a:moveTo>
                  <a:lnTo>
                    <a:pt x="2273504" y="0"/>
                  </a:lnTo>
                  <a:lnTo>
                    <a:pt x="2273504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222B56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2273504" cy="274743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60"/>
                </a:lnSpc>
              </a:pPr>
            </a:p>
          </p:txBody>
        </p:sp>
      </p:grpSp>
      <p:sp>
        <p:nvSpPr>
          <p:cNvPr name="Freeform 5" id="5"/>
          <p:cNvSpPr/>
          <p:nvPr/>
        </p:nvSpPr>
        <p:spPr>
          <a:xfrm flipH="false" flipV="false" rot="0">
            <a:off x="8622677" y="7019139"/>
            <a:ext cx="3073263" cy="4556696"/>
          </a:xfrm>
          <a:custGeom>
            <a:avLst/>
            <a:gdLst/>
            <a:ahLst/>
            <a:cxnLst/>
            <a:rect r="r" b="b" t="t" l="l"/>
            <a:pathLst>
              <a:path h="4556696" w="3073263">
                <a:moveTo>
                  <a:pt x="0" y="0"/>
                </a:moveTo>
                <a:lnTo>
                  <a:pt x="3073264" y="0"/>
                </a:lnTo>
                <a:lnTo>
                  <a:pt x="3073264" y="4556696"/>
                </a:lnTo>
                <a:lnTo>
                  <a:pt x="0" y="455669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10392367" y="2444045"/>
            <a:ext cx="6866933" cy="4575094"/>
          </a:xfrm>
          <a:custGeom>
            <a:avLst/>
            <a:gdLst/>
            <a:ahLst/>
            <a:cxnLst/>
            <a:rect r="r" b="b" t="t" l="l"/>
            <a:pathLst>
              <a:path h="4575094" w="6866933">
                <a:moveTo>
                  <a:pt x="0" y="0"/>
                </a:moveTo>
                <a:lnTo>
                  <a:pt x="6866933" y="0"/>
                </a:lnTo>
                <a:lnTo>
                  <a:pt x="6866933" y="4575094"/>
                </a:lnTo>
                <a:lnTo>
                  <a:pt x="0" y="457509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14249922" y="6397259"/>
            <a:ext cx="3753272" cy="3512835"/>
          </a:xfrm>
          <a:custGeom>
            <a:avLst/>
            <a:gdLst/>
            <a:ahLst/>
            <a:cxnLst/>
            <a:rect r="r" b="b" t="t" l="l"/>
            <a:pathLst>
              <a:path h="3512835" w="3753272">
                <a:moveTo>
                  <a:pt x="0" y="0"/>
                </a:moveTo>
                <a:lnTo>
                  <a:pt x="3753273" y="0"/>
                </a:lnTo>
                <a:lnTo>
                  <a:pt x="3753273" y="3512835"/>
                </a:lnTo>
                <a:lnTo>
                  <a:pt x="0" y="351283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TextBox 8" id="8"/>
          <p:cNvSpPr txBox="true"/>
          <p:nvPr/>
        </p:nvSpPr>
        <p:spPr>
          <a:xfrm rot="0">
            <a:off x="478131" y="1000067"/>
            <a:ext cx="8144547" cy="655629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813"/>
              </a:lnSpc>
            </a:pPr>
          </a:p>
          <a:p>
            <a:pPr algn="ctr">
              <a:lnSpc>
                <a:spcPts val="5813"/>
              </a:lnSpc>
            </a:pPr>
          </a:p>
          <a:p>
            <a:pPr algn="ctr">
              <a:lnSpc>
                <a:spcPts val="5813"/>
              </a:lnSpc>
            </a:pPr>
            <a:r>
              <a:rPr lang="en-US" b="true" sz="3566" spc="156">
                <a:solidFill>
                  <a:srgbClr val="222B56"/>
                </a:solidFill>
                <a:latin typeface="Poppins Bold"/>
                <a:ea typeface="Poppins Bold"/>
                <a:cs typeface="Poppins Bold"/>
                <a:sym typeface="Poppins Bold"/>
              </a:rPr>
              <a:t>5. Which bishop blessed the foundation stone of the new Becket school building?</a:t>
            </a:r>
          </a:p>
          <a:p>
            <a:pPr algn="ctr">
              <a:lnSpc>
                <a:spcPts val="5813"/>
              </a:lnSpc>
            </a:pPr>
          </a:p>
          <a:p>
            <a:pPr algn="ctr">
              <a:lnSpc>
                <a:spcPts val="5813"/>
              </a:lnSpc>
            </a:pPr>
            <a:r>
              <a:rPr lang="en-US" b="true" sz="3566" spc="156">
                <a:solidFill>
                  <a:srgbClr val="BA3838"/>
                </a:solidFill>
                <a:latin typeface="Poppins Bold"/>
                <a:ea typeface="Poppins Bold"/>
                <a:cs typeface="Poppins Bold"/>
                <a:sym typeface="Poppins Bold"/>
              </a:rPr>
              <a:t>Bishop Malcolm (9</a:t>
            </a:r>
            <a:r>
              <a:rPr lang="en-US" b="true" sz="3566" spc="156">
                <a:solidFill>
                  <a:srgbClr val="BA3838"/>
                </a:solidFill>
                <a:latin typeface="Poppins Bold"/>
                <a:ea typeface="Poppins Bold"/>
                <a:cs typeface="Poppins Bold"/>
                <a:sym typeface="Poppins Bold"/>
              </a:rPr>
              <a:t>th</a:t>
            </a:r>
            <a:r>
              <a:rPr lang="en-US" b="true" sz="3566" spc="156">
                <a:solidFill>
                  <a:srgbClr val="BA3838"/>
                </a:solidFill>
                <a:latin typeface="Poppins Bold"/>
                <a:ea typeface="Poppins Bold"/>
                <a:cs typeface="Poppins Bold"/>
                <a:sym typeface="Poppins Bold"/>
              </a:rPr>
              <a:t> Bishop of Nottingham, Bishop Malcolm is now the Bishop of Liverpool) 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9655790" y="0"/>
            <a:ext cx="8632210" cy="10287000"/>
            <a:chOff x="0" y="0"/>
            <a:chExt cx="2273504" cy="2709333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273504" cy="2709333"/>
            </a:xfrm>
            <a:custGeom>
              <a:avLst/>
              <a:gdLst/>
              <a:ahLst/>
              <a:cxnLst/>
              <a:rect r="r" b="b" t="t" l="l"/>
              <a:pathLst>
                <a:path h="2709333" w="2273504">
                  <a:moveTo>
                    <a:pt x="0" y="0"/>
                  </a:moveTo>
                  <a:lnTo>
                    <a:pt x="2273504" y="0"/>
                  </a:lnTo>
                  <a:lnTo>
                    <a:pt x="2273504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222B56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2273504" cy="274743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60"/>
                </a:lnSpc>
              </a:pPr>
            </a:p>
          </p:txBody>
        </p:sp>
      </p:grpSp>
      <p:sp>
        <p:nvSpPr>
          <p:cNvPr name="Freeform 5" id="5"/>
          <p:cNvSpPr/>
          <p:nvPr/>
        </p:nvSpPr>
        <p:spPr>
          <a:xfrm flipH="false" flipV="false" rot="0">
            <a:off x="10819033" y="1736104"/>
            <a:ext cx="6906135" cy="6463722"/>
          </a:xfrm>
          <a:custGeom>
            <a:avLst/>
            <a:gdLst/>
            <a:ahLst/>
            <a:cxnLst/>
            <a:rect r="r" b="b" t="t" l="l"/>
            <a:pathLst>
              <a:path h="6463722" w="6906135">
                <a:moveTo>
                  <a:pt x="0" y="0"/>
                </a:moveTo>
                <a:lnTo>
                  <a:pt x="6906134" y="0"/>
                </a:lnTo>
                <a:lnTo>
                  <a:pt x="6906134" y="6463722"/>
                </a:lnTo>
                <a:lnTo>
                  <a:pt x="0" y="646372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8203251" y="6397259"/>
            <a:ext cx="3492690" cy="5178575"/>
          </a:xfrm>
          <a:custGeom>
            <a:avLst/>
            <a:gdLst/>
            <a:ahLst/>
            <a:cxnLst/>
            <a:rect r="r" b="b" t="t" l="l"/>
            <a:pathLst>
              <a:path h="5178575" w="3492690">
                <a:moveTo>
                  <a:pt x="0" y="0"/>
                </a:moveTo>
                <a:lnTo>
                  <a:pt x="3492690" y="0"/>
                </a:lnTo>
                <a:lnTo>
                  <a:pt x="3492690" y="5178576"/>
                </a:lnTo>
                <a:lnTo>
                  <a:pt x="0" y="517857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7" id="7"/>
          <p:cNvSpPr txBox="true"/>
          <p:nvPr/>
        </p:nvSpPr>
        <p:spPr>
          <a:xfrm rot="0">
            <a:off x="511805" y="3034978"/>
            <a:ext cx="8820246" cy="314186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295"/>
              </a:lnSpc>
            </a:pPr>
            <a:r>
              <a:rPr lang="en-US" b="true" sz="3862" spc="169">
                <a:solidFill>
                  <a:srgbClr val="222B56"/>
                </a:solidFill>
                <a:latin typeface="Poppins Bold"/>
                <a:ea typeface="Poppins Bold"/>
                <a:cs typeface="Poppins Bold"/>
                <a:sym typeface="Poppins Bold"/>
              </a:rPr>
              <a:t>6. In the chapel, what colour are the walls on the sanctuary and what colour is the carpet on the sanctuary?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9655790" y="0"/>
            <a:ext cx="8632210" cy="10287000"/>
            <a:chOff x="0" y="0"/>
            <a:chExt cx="2273504" cy="2709333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273504" cy="2709333"/>
            </a:xfrm>
            <a:custGeom>
              <a:avLst/>
              <a:gdLst/>
              <a:ahLst/>
              <a:cxnLst/>
              <a:rect r="r" b="b" t="t" l="l"/>
              <a:pathLst>
                <a:path h="2709333" w="2273504">
                  <a:moveTo>
                    <a:pt x="0" y="0"/>
                  </a:moveTo>
                  <a:lnTo>
                    <a:pt x="2273504" y="0"/>
                  </a:lnTo>
                  <a:lnTo>
                    <a:pt x="2273504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222B56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2273504" cy="274743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60"/>
                </a:lnSpc>
              </a:pPr>
            </a:p>
          </p:txBody>
        </p:sp>
      </p:grpSp>
      <p:sp>
        <p:nvSpPr>
          <p:cNvPr name="Freeform 5" id="5"/>
          <p:cNvSpPr/>
          <p:nvPr/>
        </p:nvSpPr>
        <p:spPr>
          <a:xfrm flipH="false" flipV="false" rot="0">
            <a:off x="10687197" y="600347"/>
            <a:ext cx="6572103" cy="4690838"/>
          </a:xfrm>
          <a:custGeom>
            <a:avLst/>
            <a:gdLst/>
            <a:ahLst/>
            <a:cxnLst/>
            <a:rect r="r" b="b" t="t" l="l"/>
            <a:pathLst>
              <a:path h="4690838" w="6572103">
                <a:moveTo>
                  <a:pt x="0" y="0"/>
                </a:moveTo>
                <a:lnTo>
                  <a:pt x="6572103" y="0"/>
                </a:lnTo>
                <a:lnTo>
                  <a:pt x="6572103" y="4690839"/>
                </a:lnTo>
                <a:lnTo>
                  <a:pt x="0" y="469083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10687197" y="5589072"/>
            <a:ext cx="6572103" cy="4004952"/>
          </a:xfrm>
          <a:custGeom>
            <a:avLst/>
            <a:gdLst/>
            <a:ahLst/>
            <a:cxnLst/>
            <a:rect r="r" b="b" t="t" l="l"/>
            <a:pathLst>
              <a:path h="4004952" w="6572103">
                <a:moveTo>
                  <a:pt x="0" y="0"/>
                </a:moveTo>
                <a:lnTo>
                  <a:pt x="6572103" y="0"/>
                </a:lnTo>
                <a:lnTo>
                  <a:pt x="6572103" y="4004952"/>
                </a:lnTo>
                <a:lnTo>
                  <a:pt x="0" y="400495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-8384" r="0" b="-946"/>
            </a:stretch>
          </a:blipFill>
        </p:spPr>
      </p:sp>
      <p:sp>
        <p:nvSpPr>
          <p:cNvPr name="TextBox 7" id="7"/>
          <p:cNvSpPr txBox="true"/>
          <p:nvPr/>
        </p:nvSpPr>
        <p:spPr>
          <a:xfrm rot="0">
            <a:off x="587968" y="693874"/>
            <a:ext cx="8556032" cy="856442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505"/>
              </a:lnSpc>
            </a:pPr>
            <a:r>
              <a:rPr lang="en-US" b="true" sz="2764" spc="121">
                <a:solidFill>
                  <a:srgbClr val="222B56"/>
                </a:solidFill>
                <a:latin typeface="Poppins Bold"/>
                <a:ea typeface="Poppins Bold"/>
                <a:cs typeface="Poppins Bold"/>
                <a:sym typeface="Poppins Bold"/>
              </a:rPr>
              <a:t>6. In the chapel, what colour are the walls on the sanctuary and what colour is the carpet on the sanctuary?</a:t>
            </a:r>
          </a:p>
          <a:p>
            <a:pPr algn="ctr">
              <a:lnSpc>
                <a:spcPts val="4505"/>
              </a:lnSpc>
            </a:pPr>
          </a:p>
          <a:p>
            <a:pPr algn="ctr">
              <a:lnSpc>
                <a:spcPts val="4505"/>
              </a:lnSpc>
            </a:pPr>
            <a:r>
              <a:rPr lang="en-US" b="true" sz="2764" spc="121">
                <a:solidFill>
                  <a:srgbClr val="BA3838"/>
                </a:solidFill>
                <a:latin typeface="Poppins Bold"/>
                <a:ea typeface="Poppins Bold"/>
                <a:cs typeface="Poppins Bold"/>
                <a:sym typeface="Poppins Bold"/>
              </a:rPr>
              <a:t>Blue walls and golden carpet - Becket colours! The chapel was carefully designed to reflect and celebrate our patron and history. </a:t>
            </a:r>
          </a:p>
          <a:p>
            <a:pPr algn="ctr">
              <a:lnSpc>
                <a:spcPts val="4505"/>
              </a:lnSpc>
            </a:pPr>
          </a:p>
          <a:p>
            <a:pPr algn="ctr">
              <a:lnSpc>
                <a:spcPts val="4505"/>
              </a:lnSpc>
            </a:pPr>
            <a:r>
              <a:rPr lang="en-US" b="true" sz="2764" spc="121">
                <a:solidFill>
                  <a:srgbClr val="6FA8DC"/>
                </a:solidFill>
                <a:latin typeface="Poppins Bold"/>
                <a:ea typeface="Poppins Bold"/>
                <a:cs typeface="Poppins Bold"/>
                <a:sym typeface="Poppins Bold"/>
              </a:rPr>
              <a:t>The sanctuary is the most sacred part of a Catholic church or chapel. It's the area around the altar, where the priest celebrates Mass - where the bread and wine become the body and blood of Jesus. The word "sanctuary" means holy place.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9655790" y="0"/>
            <a:ext cx="8632210" cy="10287000"/>
            <a:chOff x="0" y="0"/>
            <a:chExt cx="2273504" cy="2709333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273504" cy="2709333"/>
            </a:xfrm>
            <a:custGeom>
              <a:avLst/>
              <a:gdLst/>
              <a:ahLst/>
              <a:cxnLst/>
              <a:rect r="r" b="b" t="t" l="l"/>
              <a:pathLst>
                <a:path h="2709333" w="2273504">
                  <a:moveTo>
                    <a:pt x="0" y="0"/>
                  </a:moveTo>
                  <a:lnTo>
                    <a:pt x="2273504" y="0"/>
                  </a:lnTo>
                  <a:lnTo>
                    <a:pt x="2273504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222B56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2273504" cy="274743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60"/>
                </a:lnSpc>
              </a:pPr>
            </a:p>
          </p:txBody>
        </p:sp>
      </p:grpSp>
      <p:sp>
        <p:nvSpPr>
          <p:cNvPr name="Freeform 5" id="5"/>
          <p:cNvSpPr/>
          <p:nvPr/>
        </p:nvSpPr>
        <p:spPr>
          <a:xfrm flipH="false" flipV="false" rot="0">
            <a:off x="10819033" y="1736104"/>
            <a:ext cx="6906135" cy="6463722"/>
          </a:xfrm>
          <a:custGeom>
            <a:avLst/>
            <a:gdLst/>
            <a:ahLst/>
            <a:cxnLst/>
            <a:rect r="r" b="b" t="t" l="l"/>
            <a:pathLst>
              <a:path h="6463722" w="6906135">
                <a:moveTo>
                  <a:pt x="0" y="0"/>
                </a:moveTo>
                <a:lnTo>
                  <a:pt x="6906134" y="0"/>
                </a:lnTo>
                <a:lnTo>
                  <a:pt x="6906134" y="6463722"/>
                </a:lnTo>
                <a:lnTo>
                  <a:pt x="0" y="646372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8203251" y="6397259"/>
            <a:ext cx="3492690" cy="5178575"/>
          </a:xfrm>
          <a:custGeom>
            <a:avLst/>
            <a:gdLst/>
            <a:ahLst/>
            <a:cxnLst/>
            <a:rect r="r" b="b" t="t" l="l"/>
            <a:pathLst>
              <a:path h="5178575" w="3492690">
                <a:moveTo>
                  <a:pt x="0" y="0"/>
                </a:moveTo>
                <a:lnTo>
                  <a:pt x="3492690" y="0"/>
                </a:lnTo>
                <a:lnTo>
                  <a:pt x="3492690" y="5178576"/>
                </a:lnTo>
                <a:lnTo>
                  <a:pt x="0" y="517857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7" id="7"/>
          <p:cNvSpPr txBox="true"/>
          <p:nvPr/>
        </p:nvSpPr>
        <p:spPr>
          <a:xfrm rot="0">
            <a:off x="-146375" y="2682127"/>
            <a:ext cx="9496581" cy="59408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778"/>
              </a:lnSpc>
            </a:pPr>
            <a:r>
              <a:rPr lang="en-US" b="true" sz="4158" spc="182">
                <a:solidFill>
                  <a:srgbClr val="222B56"/>
                </a:solidFill>
                <a:latin typeface="Poppins Bold"/>
                <a:ea typeface="Poppins Bold"/>
                <a:cs typeface="Poppins Bold"/>
                <a:sym typeface="Poppins Bold"/>
              </a:rPr>
              <a:t>7. Can you fully name all 6 houses?</a:t>
            </a:r>
          </a:p>
          <a:p>
            <a:pPr algn="ctr">
              <a:lnSpc>
                <a:spcPts val="6778"/>
              </a:lnSpc>
            </a:pPr>
          </a:p>
          <a:p>
            <a:pPr algn="ctr">
              <a:lnSpc>
                <a:spcPts val="6778"/>
              </a:lnSpc>
            </a:pPr>
            <a:r>
              <a:rPr lang="en-US" b="true" sz="4158" spc="182">
                <a:solidFill>
                  <a:srgbClr val="222B56"/>
                </a:solidFill>
                <a:latin typeface="Poppins Bold"/>
                <a:ea typeface="Poppins Bold"/>
                <a:cs typeface="Poppins Bold"/>
                <a:sym typeface="Poppins Bold"/>
              </a:rPr>
              <a:t>(4 are ‘saints’ and </a:t>
            </a:r>
          </a:p>
          <a:p>
            <a:pPr algn="ctr">
              <a:lnSpc>
                <a:spcPts val="6778"/>
              </a:lnSpc>
            </a:pPr>
            <a:r>
              <a:rPr lang="en-US" b="true" sz="4158" spc="182">
                <a:solidFill>
                  <a:srgbClr val="222B56"/>
                </a:solidFill>
                <a:latin typeface="Poppins Bold"/>
                <a:ea typeface="Poppins Bold"/>
                <a:cs typeface="Poppins Bold"/>
                <a:sym typeface="Poppins Bold"/>
              </a:rPr>
              <a:t>2 are ‘blessed’!)</a:t>
            </a:r>
          </a:p>
          <a:p>
            <a:pPr algn="ctr">
              <a:lnSpc>
                <a:spcPts val="6778"/>
              </a:lnSpc>
            </a:pPr>
          </a:p>
          <a:p>
            <a:pPr algn="ctr">
              <a:lnSpc>
                <a:spcPts val="6778"/>
              </a:lnSpc>
            </a:pP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9655790" y="0"/>
            <a:ext cx="8632210" cy="10287000"/>
            <a:chOff x="0" y="0"/>
            <a:chExt cx="2273504" cy="2709333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273504" cy="2709333"/>
            </a:xfrm>
            <a:custGeom>
              <a:avLst/>
              <a:gdLst/>
              <a:ahLst/>
              <a:cxnLst/>
              <a:rect r="r" b="b" t="t" l="l"/>
              <a:pathLst>
                <a:path h="2709333" w="2273504">
                  <a:moveTo>
                    <a:pt x="0" y="0"/>
                  </a:moveTo>
                  <a:lnTo>
                    <a:pt x="2273504" y="0"/>
                  </a:lnTo>
                  <a:lnTo>
                    <a:pt x="2273504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222B56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2273504" cy="274743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60"/>
                </a:lnSpc>
              </a:pPr>
            </a:p>
          </p:txBody>
        </p:sp>
      </p:grpSp>
      <p:sp>
        <p:nvSpPr>
          <p:cNvPr name="Freeform 5" id="5"/>
          <p:cNvSpPr/>
          <p:nvPr/>
        </p:nvSpPr>
        <p:spPr>
          <a:xfrm flipH="false" flipV="false" rot="0">
            <a:off x="10819033" y="1736104"/>
            <a:ext cx="6906135" cy="6463722"/>
          </a:xfrm>
          <a:custGeom>
            <a:avLst/>
            <a:gdLst/>
            <a:ahLst/>
            <a:cxnLst/>
            <a:rect r="r" b="b" t="t" l="l"/>
            <a:pathLst>
              <a:path h="6463722" w="6906135">
                <a:moveTo>
                  <a:pt x="0" y="0"/>
                </a:moveTo>
                <a:lnTo>
                  <a:pt x="6906134" y="0"/>
                </a:lnTo>
                <a:lnTo>
                  <a:pt x="6906134" y="6463722"/>
                </a:lnTo>
                <a:lnTo>
                  <a:pt x="0" y="646372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9072688" y="6669012"/>
            <a:ext cx="3492690" cy="5178575"/>
          </a:xfrm>
          <a:custGeom>
            <a:avLst/>
            <a:gdLst/>
            <a:ahLst/>
            <a:cxnLst/>
            <a:rect r="r" b="b" t="t" l="l"/>
            <a:pathLst>
              <a:path h="5178575" w="3492690">
                <a:moveTo>
                  <a:pt x="0" y="0"/>
                </a:moveTo>
                <a:lnTo>
                  <a:pt x="3492690" y="0"/>
                </a:lnTo>
                <a:lnTo>
                  <a:pt x="3492690" y="5178576"/>
                </a:lnTo>
                <a:lnTo>
                  <a:pt x="0" y="517857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7" id="7"/>
          <p:cNvSpPr txBox="true"/>
          <p:nvPr/>
        </p:nvSpPr>
        <p:spPr>
          <a:xfrm rot="0">
            <a:off x="363632" y="675765"/>
            <a:ext cx="8899522" cy="877354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371"/>
              </a:lnSpc>
            </a:pPr>
            <a:r>
              <a:rPr lang="en-US" b="true" sz="3295" spc="144">
                <a:solidFill>
                  <a:srgbClr val="222B56"/>
                </a:solidFill>
                <a:latin typeface="Poppins Bold"/>
                <a:ea typeface="Poppins Bold"/>
                <a:cs typeface="Poppins Bold"/>
                <a:sym typeface="Poppins Bold"/>
              </a:rPr>
              <a:t>7. Can you fully name all 6 houses?</a:t>
            </a:r>
          </a:p>
          <a:p>
            <a:pPr algn="ctr">
              <a:lnSpc>
                <a:spcPts val="5371"/>
              </a:lnSpc>
            </a:pPr>
          </a:p>
          <a:p>
            <a:pPr algn="l" marL="711447" indent="-355723" lvl="1">
              <a:lnSpc>
                <a:spcPts val="5371"/>
              </a:lnSpc>
              <a:buAutoNum type="arabicPeriod" startAt="1"/>
            </a:pPr>
            <a:r>
              <a:rPr lang="en-US" sz="3295" spc="144">
                <a:solidFill>
                  <a:srgbClr val="222B56"/>
                </a:solidFill>
                <a:latin typeface="Poppins"/>
                <a:ea typeface="Poppins"/>
                <a:cs typeface="Poppins"/>
                <a:sym typeface="Poppins"/>
              </a:rPr>
              <a:t>Saint </a:t>
            </a:r>
            <a:r>
              <a:rPr lang="en-US" sz="3295" spc="144">
                <a:solidFill>
                  <a:srgbClr val="222B56"/>
                </a:solidFill>
                <a:latin typeface="Poppins"/>
                <a:ea typeface="Poppins"/>
                <a:cs typeface="Poppins"/>
                <a:sym typeface="Poppins"/>
                <a:hlinkClick r:id="rId4" tooltip="https://en.wikipedia.org/wiki/Bernadette_Soubirous"/>
              </a:rPr>
              <a:t>Bernadette Soubirous </a:t>
            </a:r>
            <a:r>
              <a:rPr lang="en-US" sz="3295" spc="144">
                <a:solidFill>
                  <a:srgbClr val="222B56"/>
                </a:solidFill>
                <a:latin typeface="Poppins"/>
                <a:ea typeface="Poppins"/>
                <a:cs typeface="Poppins"/>
                <a:sym typeface="Poppins"/>
              </a:rPr>
              <a:t>(Lourdes)</a:t>
            </a:r>
          </a:p>
          <a:p>
            <a:pPr algn="l" marL="711447" indent="-355723" lvl="1">
              <a:lnSpc>
                <a:spcPts val="5371"/>
              </a:lnSpc>
              <a:buAutoNum type="arabicPeriod" startAt="1"/>
            </a:pPr>
            <a:r>
              <a:rPr lang="en-US" sz="3295" spc="144">
                <a:solidFill>
                  <a:srgbClr val="222B56"/>
                </a:solidFill>
                <a:latin typeface="Poppins"/>
                <a:ea typeface="Poppins"/>
                <a:cs typeface="Poppins"/>
                <a:sym typeface="Poppins"/>
              </a:rPr>
              <a:t>Saint </a:t>
            </a:r>
            <a:r>
              <a:rPr lang="en-US" sz="3295" spc="144">
                <a:solidFill>
                  <a:srgbClr val="222B56"/>
                </a:solidFill>
                <a:latin typeface="Poppins"/>
                <a:ea typeface="Poppins"/>
                <a:cs typeface="Poppins"/>
                <a:sym typeface="Poppins"/>
                <a:hlinkClick r:id="rId5" tooltip="https://en.wikipedia.org/wiki/Edmund_Campion"/>
              </a:rPr>
              <a:t>Edmund Campion</a:t>
            </a:r>
            <a:r>
              <a:rPr lang="en-US" sz="3295" spc="144">
                <a:solidFill>
                  <a:srgbClr val="222B56"/>
                </a:solidFill>
                <a:latin typeface="Poppins"/>
                <a:ea typeface="Poppins"/>
                <a:cs typeface="Poppins"/>
                <a:sym typeface="Poppins"/>
              </a:rPr>
              <a:t> (an English Martyr) </a:t>
            </a:r>
          </a:p>
          <a:p>
            <a:pPr algn="l" marL="711447" indent="-355723" lvl="1">
              <a:lnSpc>
                <a:spcPts val="5371"/>
              </a:lnSpc>
              <a:buAutoNum type="arabicPeriod" startAt="1"/>
            </a:pPr>
            <a:r>
              <a:rPr lang="en-US" sz="3295" spc="144">
                <a:solidFill>
                  <a:srgbClr val="222B56"/>
                </a:solidFill>
                <a:latin typeface="Poppins"/>
                <a:ea typeface="Poppins"/>
                <a:cs typeface="Poppins"/>
                <a:sym typeface="Poppins"/>
              </a:rPr>
              <a:t>Blessed </a:t>
            </a:r>
            <a:r>
              <a:rPr lang="en-US" sz="3295" spc="144">
                <a:solidFill>
                  <a:srgbClr val="222B56"/>
                </a:solidFill>
                <a:latin typeface="Poppins"/>
                <a:ea typeface="Poppins"/>
                <a:cs typeface="Poppins"/>
                <a:sym typeface="Poppins"/>
                <a:hlinkClick r:id="rId6" tooltip="https://en.wikipedia.org/wiki/Nicholas_Garlick"/>
              </a:rPr>
              <a:t>Nicholas Garlick</a:t>
            </a:r>
            <a:r>
              <a:rPr lang="en-US" sz="3295" spc="144">
                <a:solidFill>
                  <a:srgbClr val="222B56"/>
                </a:solidFill>
                <a:latin typeface="Poppins"/>
                <a:ea typeface="Poppins"/>
                <a:cs typeface="Poppins"/>
                <a:sym typeface="Poppins"/>
              </a:rPr>
              <a:t> (an English Martyr)  </a:t>
            </a:r>
          </a:p>
          <a:p>
            <a:pPr algn="l" marL="711447" indent="-355723" lvl="1">
              <a:lnSpc>
                <a:spcPts val="5371"/>
              </a:lnSpc>
              <a:buAutoNum type="arabicPeriod" startAt="1"/>
            </a:pPr>
            <a:r>
              <a:rPr lang="en-US" sz="3295" spc="144">
                <a:solidFill>
                  <a:srgbClr val="222B56"/>
                </a:solidFill>
                <a:latin typeface="Poppins"/>
                <a:ea typeface="Poppins"/>
                <a:cs typeface="Poppins"/>
                <a:sym typeface="Poppins"/>
              </a:rPr>
              <a:t>Saint </a:t>
            </a:r>
            <a:r>
              <a:rPr lang="en-US" sz="3295" spc="144">
                <a:solidFill>
                  <a:srgbClr val="222B56"/>
                </a:solidFill>
                <a:latin typeface="Poppins"/>
                <a:ea typeface="Poppins"/>
                <a:cs typeface="Poppins"/>
                <a:sym typeface="Poppins"/>
                <a:hlinkClick r:id="rId7" tooltip="https://en.wikipedia.org/wiki/Saint_Patrick"/>
              </a:rPr>
              <a:t>Patrick</a:t>
            </a:r>
          </a:p>
          <a:p>
            <a:pPr algn="l" marL="711447" indent="-355723" lvl="1">
              <a:lnSpc>
                <a:spcPts val="5371"/>
              </a:lnSpc>
              <a:buAutoNum type="arabicPeriod" startAt="1"/>
            </a:pPr>
            <a:r>
              <a:rPr lang="en-US" sz="3295" spc="144">
                <a:solidFill>
                  <a:srgbClr val="222B56"/>
                </a:solidFill>
                <a:latin typeface="Poppins"/>
                <a:ea typeface="Poppins"/>
                <a:cs typeface="Poppins"/>
                <a:sym typeface="Poppins"/>
              </a:rPr>
              <a:t>Blessed </a:t>
            </a:r>
            <a:r>
              <a:rPr lang="en-US" sz="3295" spc="144">
                <a:solidFill>
                  <a:srgbClr val="222B56"/>
                </a:solidFill>
                <a:latin typeface="Poppins"/>
                <a:ea typeface="Poppins"/>
                <a:cs typeface="Poppins"/>
                <a:sym typeface="Poppins"/>
                <a:hlinkClick r:id="rId8" tooltip="https://en.wikipedia.org/wiki/Robert_Ludlam"/>
              </a:rPr>
              <a:t>Robert Ludlam</a:t>
            </a:r>
            <a:r>
              <a:rPr lang="en-US" sz="3295" spc="144">
                <a:solidFill>
                  <a:srgbClr val="222B56"/>
                </a:solidFill>
                <a:latin typeface="Poppins"/>
                <a:ea typeface="Poppins"/>
                <a:cs typeface="Poppins"/>
                <a:sym typeface="Poppins"/>
              </a:rPr>
              <a:t> (an English Martyr)</a:t>
            </a:r>
          </a:p>
          <a:p>
            <a:pPr algn="l" marL="711447" indent="-355723" lvl="1">
              <a:lnSpc>
                <a:spcPts val="5371"/>
              </a:lnSpc>
              <a:buAutoNum type="arabicPeriod" startAt="1"/>
            </a:pPr>
            <a:r>
              <a:rPr lang="en-US" sz="3295" spc="144">
                <a:solidFill>
                  <a:srgbClr val="222B56"/>
                </a:solidFill>
                <a:latin typeface="Poppins"/>
                <a:ea typeface="Poppins"/>
                <a:cs typeface="Poppins"/>
                <a:sym typeface="Poppins"/>
              </a:rPr>
              <a:t>Saint T</a:t>
            </a:r>
            <a:r>
              <a:rPr lang="en-US" sz="3295" spc="144">
                <a:solidFill>
                  <a:srgbClr val="222B56"/>
                </a:solidFill>
                <a:latin typeface="Poppins"/>
                <a:ea typeface="Poppins"/>
                <a:cs typeface="Poppins"/>
                <a:sym typeface="Poppins"/>
                <a:hlinkClick r:id="rId9" tooltip="https://en.wikipedia.org/wiki/Th%C3%A9r%C3%A8se_of_Lisieux"/>
              </a:rPr>
              <a:t>hérèse of Lisieux</a:t>
            </a:r>
          </a:p>
          <a:p>
            <a:pPr algn="ctr">
              <a:lnSpc>
                <a:spcPts val="5371"/>
              </a:lnSpc>
            </a:pP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9655790" y="0"/>
            <a:ext cx="8632210" cy="10287000"/>
            <a:chOff x="0" y="0"/>
            <a:chExt cx="2273504" cy="2709333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273504" cy="2709333"/>
            </a:xfrm>
            <a:custGeom>
              <a:avLst/>
              <a:gdLst/>
              <a:ahLst/>
              <a:cxnLst/>
              <a:rect r="r" b="b" t="t" l="l"/>
              <a:pathLst>
                <a:path h="2709333" w="2273504">
                  <a:moveTo>
                    <a:pt x="0" y="0"/>
                  </a:moveTo>
                  <a:lnTo>
                    <a:pt x="2273504" y="0"/>
                  </a:lnTo>
                  <a:lnTo>
                    <a:pt x="2273504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222B56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2273504" cy="274743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60"/>
                </a:lnSpc>
              </a:pPr>
            </a:p>
          </p:txBody>
        </p:sp>
      </p:grpSp>
      <p:sp>
        <p:nvSpPr>
          <p:cNvPr name="Freeform 5" id="5"/>
          <p:cNvSpPr/>
          <p:nvPr/>
        </p:nvSpPr>
        <p:spPr>
          <a:xfrm flipH="false" flipV="false" rot="0">
            <a:off x="10819033" y="1736104"/>
            <a:ext cx="6906135" cy="6463722"/>
          </a:xfrm>
          <a:custGeom>
            <a:avLst/>
            <a:gdLst/>
            <a:ahLst/>
            <a:cxnLst/>
            <a:rect r="r" b="b" t="t" l="l"/>
            <a:pathLst>
              <a:path h="6463722" w="6906135">
                <a:moveTo>
                  <a:pt x="0" y="0"/>
                </a:moveTo>
                <a:lnTo>
                  <a:pt x="6906134" y="0"/>
                </a:lnTo>
                <a:lnTo>
                  <a:pt x="6906134" y="6463722"/>
                </a:lnTo>
                <a:lnTo>
                  <a:pt x="0" y="646372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8203251" y="6397259"/>
            <a:ext cx="3492690" cy="5178575"/>
          </a:xfrm>
          <a:custGeom>
            <a:avLst/>
            <a:gdLst/>
            <a:ahLst/>
            <a:cxnLst/>
            <a:rect r="r" b="b" t="t" l="l"/>
            <a:pathLst>
              <a:path h="5178575" w="3492690">
                <a:moveTo>
                  <a:pt x="0" y="0"/>
                </a:moveTo>
                <a:lnTo>
                  <a:pt x="3492690" y="0"/>
                </a:lnTo>
                <a:lnTo>
                  <a:pt x="3492690" y="5178576"/>
                </a:lnTo>
                <a:lnTo>
                  <a:pt x="0" y="517857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3249785" y="5328507"/>
            <a:ext cx="3574733" cy="4114800"/>
          </a:xfrm>
          <a:custGeom>
            <a:avLst/>
            <a:gdLst/>
            <a:ahLst/>
            <a:cxnLst/>
            <a:rect r="r" b="b" t="t" l="l"/>
            <a:pathLst>
              <a:path h="4114800" w="3574733">
                <a:moveTo>
                  <a:pt x="0" y="0"/>
                </a:moveTo>
                <a:lnTo>
                  <a:pt x="3574733" y="0"/>
                </a:lnTo>
                <a:lnTo>
                  <a:pt x="3574733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8" id="8"/>
          <p:cNvSpPr txBox="true"/>
          <p:nvPr/>
        </p:nvSpPr>
        <p:spPr>
          <a:xfrm rot="0">
            <a:off x="632417" y="2513976"/>
            <a:ext cx="8809470" cy="471747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288"/>
              </a:lnSpc>
            </a:pPr>
            <a:r>
              <a:rPr lang="en-US" b="true" sz="3857" spc="169">
                <a:solidFill>
                  <a:srgbClr val="222B56"/>
                </a:solidFill>
                <a:latin typeface="Poppins Bold"/>
                <a:ea typeface="Poppins Bold"/>
                <a:cs typeface="Poppins Bold"/>
                <a:sym typeface="Poppins Bold"/>
              </a:rPr>
              <a:t>8. What was the song used for this year’s school music video? (2024)</a:t>
            </a:r>
          </a:p>
          <a:p>
            <a:pPr algn="ctr">
              <a:lnSpc>
                <a:spcPts val="6288"/>
              </a:lnSpc>
            </a:pPr>
          </a:p>
          <a:p>
            <a:pPr algn="ctr">
              <a:lnSpc>
                <a:spcPts val="6288"/>
              </a:lnSpc>
            </a:pPr>
          </a:p>
          <a:p>
            <a:pPr algn="ctr">
              <a:lnSpc>
                <a:spcPts val="6288"/>
              </a:lnSpc>
            </a:pP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9655790" y="0"/>
            <a:ext cx="8632210" cy="10287000"/>
            <a:chOff x="0" y="0"/>
            <a:chExt cx="2273504" cy="2709333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273504" cy="2709333"/>
            </a:xfrm>
            <a:custGeom>
              <a:avLst/>
              <a:gdLst/>
              <a:ahLst/>
              <a:cxnLst/>
              <a:rect r="r" b="b" t="t" l="l"/>
              <a:pathLst>
                <a:path h="2709333" w="2273504">
                  <a:moveTo>
                    <a:pt x="0" y="0"/>
                  </a:moveTo>
                  <a:lnTo>
                    <a:pt x="2273504" y="0"/>
                  </a:lnTo>
                  <a:lnTo>
                    <a:pt x="2273504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222B56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2273504" cy="274743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60"/>
                </a:lnSpc>
              </a:pPr>
            </a:p>
          </p:txBody>
        </p:sp>
      </p:grpSp>
      <p:sp>
        <p:nvSpPr>
          <p:cNvPr name="Freeform 5" id="5"/>
          <p:cNvSpPr/>
          <p:nvPr/>
        </p:nvSpPr>
        <p:spPr>
          <a:xfrm flipH="false" flipV="false" rot="0">
            <a:off x="10819033" y="1736104"/>
            <a:ext cx="6906135" cy="6463722"/>
          </a:xfrm>
          <a:custGeom>
            <a:avLst/>
            <a:gdLst/>
            <a:ahLst/>
            <a:cxnLst/>
            <a:rect r="r" b="b" t="t" l="l"/>
            <a:pathLst>
              <a:path h="6463722" w="6906135">
                <a:moveTo>
                  <a:pt x="0" y="0"/>
                </a:moveTo>
                <a:lnTo>
                  <a:pt x="6906134" y="0"/>
                </a:lnTo>
                <a:lnTo>
                  <a:pt x="6906134" y="6463722"/>
                </a:lnTo>
                <a:lnTo>
                  <a:pt x="0" y="646372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8203251" y="6397259"/>
            <a:ext cx="3492690" cy="5178575"/>
          </a:xfrm>
          <a:custGeom>
            <a:avLst/>
            <a:gdLst/>
            <a:ahLst/>
            <a:cxnLst/>
            <a:rect r="r" b="b" t="t" l="l"/>
            <a:pathLst>
              <a:path h="5178575" w="3492690">
                <a:moveTo>
                  <a:pt x="0" y="0"/>
                </a:moveTo>
                <a:lnTo>
                  <a:pt x="3492690" y="0"/>
                </a:lnTo>
                <a:lnTo>
                  <a:pt x="3492690" y="5178576"/>
                </a:lnTo>
                <a:lnTo>
                  <a:pt x="0" y="517857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7" id="7"/>
          <p:cNvSpPr txBox="true"/>
          <p:nvPr/>
        </p:nvSpPr>
        <p:spPr>
          <a:xfrm rot="0">
            <a:off x="731712" y="987495"/>
            <a:ext cx="8153478" cy="1025393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820"/>
              </a:lnSpc>
            </a:pPr>
            <a:r>
              <a:rPr lang="en-US" b="true" sz="3570" spc="157">
                <a:solidFill>
                  <a:srgbClr val="222B56"/>
                </a:solidFill>
                <a:latin typeface="Poppins Bold"/>
                <a:ea typeface="Poppins Bold"/>
                <a:cs typeface="Poppins Bold"/>
                <a:sym typeface="Poppins Bold"/>
              </a:rPr>
              <a:t>8. What was the song used for this year’s school music video? (2024)</a:t>
            </a:r>
          </a:p>
          <a:p>
            <a:pPr algn="ctr">
              <a:lnSpc>
                <a:spcPts val="5820"/>
              </a:lnSpc>
            </a:pPr>
          </a:p>
          <a:p>
            <a:pPr algn="ctr">
              <a:lnSpc>
                <a:spcPts val="5820"/>
              </a:lnSpc>
            </a:pPr>
            <a:r>
              <a:rPr lang="en-US" b="true" sz="3570" spc="157">
                <a:solidFill>
                  <a:srgbClr val="BA3838"/>
                </a:solidFill>
                <a:latin typeface="Poppins Bold"/>
                <a:ea typeface="Poppins Bold"/>
                <a:cs typeface="Poppins Bold"/>
                <a:sym typeface="Poppins Bold"/>
              </a:rPr>
              <a:t>Unwritten by Natasha Bedingfield!</a:t>
            </a:r>
          </a:p>
          <a:p>
            <a:pPr algn="ctr">
              <a:lnSpc>
                <a:spcPts val="5820"/>
              </a:lnSpc>
            </a:pPr>
          </a:p>
          <a:p>
            <a:pPr algn="ctr">
              <a:lnSpc>
                <a:spcPts val="5820"/>
              </a:lnSpc>
            </a:pPr>
            <a:r>
              <a:rPr lang="en-US" b="true" sz="3570" spc="157">
                <a:solidFill>
                  <a:srgbClr val="222B56"/>
                </a:solidFill>
                <a:latin typeface="Poppins Bold"/>
                <a:ea typeface="Poppins Bold"/>
                <a:cs typeface="Poppins Bold"/>
                <a:sym typeface="Poppins Bold"/>
              </a:rPr>
              <a:t>Let’s finish it by watching it as we celebrate our wonderful faith community, patron and building this week!</a:t>
            </a:r>
          </a:p>
          <a:p>
            <a:pPr algn="ctr">
              <a:lnSpc>
                <a:spcPts val="5820"/>
              </a:lnSpc>
            </a:pPr>
          </a:p>
          <a:p>
            <a:pPr algn="ctr">
              <a:lnSpc>
                <a:spcPts val="5820"/>
              </a:lnSpc>
            </a:pPr>
          </a:p>
          <a:p>
            <a:pPr algn="ctr">
              <a:lnSpc>
                <a:spcPts val="5820"/>
              </a:lnSpc>
            </a:pP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9655790" y="0"/>
            <a:ext cx="8632210" cy="10287000"/>
            <a:chOff x="0" y="0"/>
            <a:chExt cx="2273504" cy="2709333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273504" cy="2709333"/>
            </a:xfrm>
            <a:custGeom>
              <a:avLst/>
              <a:gdLst/>
              <a:ahLst/>
              <a:cxnLst/>
              <a:rect r="r" b="b" t="t" l="l"/>
              <a:pathLst>
                <a:path h="2709333" w="2273504">
                  <a:moveTo>
                    <a:pt x="0" y="0"/>
                  </a:moveTo>
                  <a:lnTo>
                    <a:pt x="2273504" y="0"/>
                  </a:lnTo>
                  <a:lnTo>
                    <a:pt x="2273504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222B56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2273504" cy="274743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60"/>
                </a:lnSpc>
              </a:pPr>
            </a:p>
          </p:txBody>
        </p:sp>
      </p:grpSp>
      <p:sp>
        <p:nvSpPr>
          <p:cNvPr name="Freeform 5" id="5"/>
          <p:cNvSpPr/>
          <p:nvPr/>
        </p:nvSpPr>
        <p:spPr>
          <a:xfrm flipH="false" flipV="false" rot="0">
            <a:off x="10819033" y="1736104"/>
            <a:ext cx="6906135" cy="6463722"/>
          </a:xfrm>
          <a:custGeom>
            <a:avLst/>
            <a:gdLst/>
            <a:ahLst/>
            <a:cxnLst/>
            <a:rect r="r" b="b" t="t" l="l"/>
            <a:pathLst>
              <a:path h="6463722" w="6906135">
                <a:moveTo>
                  <a:pt x="0" y="0"/>
                </a:moveTo>
                <a:lnTo>
                  <a:pt x="6906134" y="0"/>
                </a:lnTo>
                <a:lnTo>
                  <a:pt x="6906134" y="6463722"/>
                </a:lnTo>
                <a:lnTo>
                  <a:pt x="0" y="646372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8203251" y="6397259"/>
            <a:ext cx="3492690" cy="5178575"/>
          </a:xfrm>
          <a:custGeom>
            <a:avLst/>
            <a:gdLst/>
            <a:ahLst/>
            <a:cxnLst/>
            <a:rect r="r" b="b" t="t" l="l"/>
            <a:pathLst>
              <a:path h="5178575" w="3492690">
                <a:moveTo>
                  <a:pt x="0" y="0"/>
                </a:moveTo>
                <a:lnTo>
                  <a:pt x="3492690" y="0"/>
                </a:lnTo>
                <a:lnTo>
                  <a:pt x="3492690" y="5178576"/>
                </a:lnTo>
                <a:lnTo>
                  <a:pt x="0" y="517857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7" id="7"/>
          <p:cNvSpPr txBox="true"/>
          <p:nvPr/>
        </p:nvSpPr>
        <p:spPr>
          <a:xfrm rot="0">
            <a:off x="612558" y="2318055"/>
            <a:ext cx="8153478" cy="732023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820"/>
              </a:lnSpc>
            </a:pPr>
            <a:r>
              <a:rPr lang="en-US" b="true" sz="3570" spc="157">
                <a:solidFill>
                  <a:srgbClr val="222B56"/>
                </a:solidFill>
                <a:latin typeface="Poppins Bold"/>
                <a:ea typeface="Poppins Bold"/>
                <a:cs typeface="Poppins Bold"/>
                <a:sym typeface="Poppins Bold"/>
              </a:rPr>
              <a:t>2024 - 2025 School Music Video </a:t>
            </a:r>
          </a:p>
          <a:p>
            <a:pPr algn="ctr">
              <a:lnSpc>
                <a:spcPts val="5820"/>
              </a:lnSpc>
            </a:pPr>
          </a:p>
          <a:p>
            <a:pPr algn="ctr">
              <a:lnSpc>
                <a:spcPts val="5820"/>
              </a:lnSpc>
            </a:pPr>
            <a:r>
              <a:rPr lang="en-US" b="true" sz="3570" spc="157">
                <a:solidFill>
                  <a:srgbClr val="222B56"/>
                </a:solidFill>
                <a:latin typeface="Poppins Bold"/>
                <a:ea typeface="Poppins Bold"/>
                <a:cs typeface="Poppins Bold"/>
                <a:sym typeface="Poppins Bold"/>
              </a:rPr>
              <a:t>Enjoy!</a:t>
            </a:r>
          </a:p>
          <a:p>
            <a:pPr algn="ctr">
              <a:lnSpc>
                <a:spcPts val="5820"/>
              </a:lnSpc>
            </a:pPr>
          </a:p>
          <a:p>
            <a:pPr algn="ctr">
              <a:lnSpc>
                <a:spcPts val="5820"/>
              </a:lnSpc>
            </a:pPr>
            <a:r>
              <a:rPr lang="en-US" b="true" sz="3570" spc="157" u="sng">
                <a:solidFill>
                  <a:srgbClr val="6FA8DC"/>
                </a:solidFill>
                <a:latin typeface="Poppins Bold"/>
                <a:ea typeface="Poppins Bold"/>
                <a:cs typeface="Poppins Bold"/>
                <a:sym typeface="Poppins Bold"/>
                <a:hlinkClick r:id="rId4" tooltip="https://drive.google.com/file/d/1C6QMCFd5a3syORqO0CXMRtGyY7o_AWYj/view?usp=sharing"/>
              </a:rPr>
              <a:t>https://drive.google.com/file/d/1C6QMCFd5a3syORqO0CXMRtGyY7o_AWYj/view?usp=sharing</a:t>
            </a:r>
            <a:r>
              <a:rPr lang="en-US" b="true" sz="3570" spc="157">
                <a:solidFill>
                  <a:srgbClr val="222B56"/>
                </a:solidFill>
                <a:latin typeface="Poppins Bold"/>
                <a:ea typeface="Poppins Bold"/>
                <a:cs typeface="Poppins Bold"/>
                <a:sym typeface="Poppins Bold"/>
              </a:rPr>
              <a:t> </a:t>
            </a:r>
          </a:p>
          <a:p>
            <a:pPr algn="ctr">
              <a:lnSpc>
                <a:spcPts val="5820"/>
              </a:lnSpc>
            </a:pPr>
          </a:p>
          <a:p>
            <a:pPr algn="ctr">
              <a:lnSpc>
                <a:spcPts val="5820"/>
              </a:lnSpc>
            </a:pPr>
          </a:p>
          <a:p>
            <a:pPr algn="ctr">
              <a:lnSpc>
                <a:spcPts val="5820"/>
              </a:lnSpc>
            </a:pP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9655790" y="0"/>
            <a:ext cx="8632210" cy="10287000"/>
            <a:chOff x="0" y="0"/>
            <a:chExt cx="2273504" cy="2709333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273504" cy="2709333"/>
            </a:xfrm>
            <a:custGeom>
              <a:avLst/>
              <a:gdLst/>
              <a:ahLst/>
              <a:cxnLst/>
              <a:rect r="r" b="b" t="t" l="l"/>
              <a:pathLst>
                <a:path h="2709333" w="2273504">
                  <a:moveTo>
                    <a:pt x="0" y="0"/>
                  </a:moveTo>
                  <a:lnTo>
                    <a:pt x="2273504" y="0"/>
                  </a:lnTo>
                  <a:lnTo>
                    <a:pt x="2273504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222B56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2273504" cy="274743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60"/>
                </a:lnSpc>
              </a:pPr>
            </a:p>
          </p:txBody>
        </p:sp>
      </p:grpSp>
      <p:sp>
        <p:nvSpPr>
          <p:cNvPr name="Freeform 5" id="5"/>
          <p:cNvSpPr/>
          <p:nvPr/>
        </p:nvSpPr>
        <p:spPr>
          <a:xfrm flipH="false" flipV="false" rot="0">
            <a:off x="10819033" y="1736104"/>
            <a:ext cx="6906135" cy="6463722"/>
          </a:xfrm>
          <a:custGeom>
            <a:avLst/>
            <a:gdLst/>
            <a:ahLst/>
            <a:cxnLst/>
            <a:rect r="r" b="b" t="t" l="l"/>
            <a:pathLst>
              <a:path h="6463722" w="6906135">
                <a:moveTo>
                  <a:pt x="0" y="0"/>
                </a:moveTo>
                <a:lnTo>
                  <a:pt x="6906134" y="0"/>
                </a:lnTo>
                <a:lnTo>
                  <a:pt x="6906134" y="6463722"/>
                </a:lnTo>
                <a:lnTo>
                  <a:pt x="0" y="646372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1713130" y="4630360"/>
            <a:ext cx="6862513" cy="4760869"/>
          </a:xfrm>
          <a:custGeom>
            <a:avLst/>
            <a:gdLst/>
            <a:ahLst/>
            <a:cxnLst/>
            <a:rect r="r" b="b" t="t" l="l"/>
            <a:pathLst>
              <a:path h="4760869" w="6862513">
                <a:moveTo>
                  <a:pt x="0" y="0"/>
                </a:moveTo>
                <a:lnTo>
                  <a:pt x="6862513" y="0"/>
                </a:lnTo>
                <a:lnTo>
                  <a:pt x="6862513" y="4760869"/>
                </a:lnTo>
                <a:lnTo>
                  <a:pt x="0" y="476086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8203251" y="6397259"/>
            <a:ext cx="3492690" cy="5178575"/>
          </a:xfrm>
          <a:custGeom>
            <a:avLst/>
            <a:gdLst/>
            <a:ahLst/>
            <a:cxnLst/>
            <a:rect r="r" b="b" t="t" l="l"/>
            <a:pathLst>
              <a:path h="5178575" w="3492690">
                <a:moveTo>
                  <a:pt x="0" y="0"/>
                </a:moveTo>
                <a:lnTo>
                  <a:pt x="3492690" y="0"/>
                </a:lnTo>
                <a:lnTo>
                  <a:pt x="3492690" y="5178576"/>
                </a:lnTo>
                <a:lnTo>
                  <a:pt x="0" y="517857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TextBox 8" id="8"/>
          <p:cNvSpPr txBox="true"/>
          <p:nvPr/>
        </p:nvSpPr>
        <p:spPr>
          <a:xfrm rot="0">
            <a:off x="170650" y="1366538"/>
            <a:ext cx="8973350" cy="269421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946809" indent="-473405" lvl="1">
              <a:lnSpc>
                <a:spcPts val="7148"/>
              </a:lnSpc>
              <a:buAutoNum type="arabicPeriod" startAt="1"/>
            </a:pPr>
            <a:r>
              <a:rPr lang="en-US" b="true" sz="4385" spc="192">
                <a:solidFill>
                  <a:srgbClr val="222B56"/>
                </a:solidFill>
                <a:latin typeface="Poppins Bold"/>
                <a:ea typeface="Poppins Bold"/>
                <a:cs typeface="Poppins Bold"/>
                <a:sym typeface="Poppins Bold"/>
              </a:rPr>
              <a:t>What year did the Becket School move to this new building?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9655790" y="0"/>
            <a:ext cx="8632210" cy="10287000"/>
            <a:chOff x="0" y="0"/>
            <a:chExt cx="2273504" cy="2709333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273504" cy="2709333"/>
            </a:xfrm>
            <a:custGeom>
              <a:avLst/>
              <a:gdLst/>
              <a:ahLst/>
              <a:cxnLst/>
              <a:rect r="r" b="b" t="t" l="l"/>
              <a:pathLst>
                <a:path h="2709333" w="2273504">
                  <a:moveTo>
                    <a:pt x="0" y="0"/>
                  </a:moveTo>
                  <a:lnTo>
                    <a:pt x="2273504" y="0"/>
                  </a:lnTo>
                  <a:lnTo>
                    <a:pt x="2273504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222B56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2273504" cy="274743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60"/>
                </a:lnSpc>
              </a:pPr>
            </a:p>
          </p:txBody>
        </p:sp>
      </p:grpSp>
      <p:sp>
        <p:nvSpPr>
          <p:cNvPr name="Freeform 5" id="5"/>
          <p:cNvSpPr/>
          <p:nvPr/>
        </p:nvSpPr>
        <p:spPr>
          <a:xfrm flipH="false" flipV="false" rot="0">
            <a:off x="10819033" y="1736104"/>
            <a:ext cx="6906135" cy="6463722"/>
          </a:xfrm>
          <a:custGeom>
            <a:avLst/>
            <a:gdLst/>
            <a:ahLst/>
            <a:cxnLst/>
            <a:rect r="r" b="b" t="t" l="l"/>
            <a:pathLst>
              <a:path h="6463722" w="6906135">
                <a:moveTo>
                  <a:pt x="0" y="0"/>
                </a:moveTo>
                <a:lnTo>
                  <a:pt x="6906134" y="0"/>
                </a:lnTo>
                <a:lnTo>
                  <a:pt x="6906134" y="6463722"/>
                </a:lnTo>
                <a:lnTo>
                  <a:pt x="0" y="646372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8367796" y="6669012"/>
            <a:ext cx="3492690" cy="5178575"/>
          </a:xfrm>
          <a:custGeom>
            <a:avLst/>
            <a:gdLst/>
            <a:ahLst/>
            <a:cxnLst/>
            <a:rect r="r" b="b" t="t" l="l"/>
            <a:pathLst>
              <a:path h="5178575" w="3492690">
                <a:moveTo>
                  <a:pt x="0" y="0"/>
                </a:moveTo>
                <a:lnTo>
                  <a:pt x="3492690" y="0"/>
                </a:lnTo>
                <a:lnTo>
                  <a:pt x="3492690" y="5178576"/>
                </a:lnTo>
                <a:lnTo>
                  <a:pt x="0" y="517857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7" id="7"/>
          <p:cNvSpPr txBox="true"/>
          <p:nvPr/>
        </p:nvSpPr>
        <p:spPr>
          <a:xfrm rot="0">
            <a:off x="336553" y="1799106"/>
            <a:ext cx="8973350" cy="269421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148"/>
              </a:lnSpc>
            </a:pPr>
            <a:r>
              <a:rPr lang="en-US" b="true" sz="4385" spc="192">
                <a:solidFill>
                  <a:srgbClr val="222B56"/>
                </a:solidFill>
                <a:latin typeface="Poppins Bold"/>
                <a:ea typeface="Poppins Bold"/>
                <a:cs typeface="Poppins Bold"/>
                <a:sym typeface="Poppins Bold"/>
              </a:rPr>
              <a:t>What year did the Becket School move to this new building?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502455" y="4972050"/>
            <a:ext cx="8641545" cy="272699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404"/>
              </a:lnSpc>
            </a:pPr>
            <a:r>
              <a:rPr lang="en-US" b="true" sz="3315" spc="145">
                <a:solidFill>
                  <a:srgbClr val="BA3838"/>
                </a:solidFill>
                <a:latin typeface="Poppins Bold"/>
                <a:ea typeface="Poppins Bold"/>
                <a:cs typeface="Poppins Bold"/>
                <a:sym typeface="Poppins Bold"/>
              </a:rPr>
              <a:t>The Becket school moved to its new site, on The Becket Way, at the beginning of the 2009–2010 academic year.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9655790" y="0"/>
            <a:ext cx="8632210" cy="10287000"/>
            <a:chOff x="0" y="0"/>
            <a:chExt cx="2273504" cy="2709333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273504" cy="2709333"/>
            </a:xfrm>
            <a:custGeom>
              <a:avLst/>
              <a:gdLst/>
              <a:ahLst/>
              <a:cxnLst/>
              <a:rect r="r" b="b" t="t" l="l"/>
              <a:pathLst>
                <a:path h="2709333" w="2273504">
                  <a:moveTo>
                    <a:pt x="0" y="0"/>
                  </a:moveTo>
                  <a:lnTo>
                    <a:pt x="2273504" y="0"/>
                  </a:lnTo>
                  <a:lnTo>
                    <a:pt x="2273504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222B56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2273504" cy="274743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60"/>
                </a:lnSpc>
              </a:pPr>
            </a:p>
          </p:txBody>
        </p:sp>
      </p:grpSp>
      <p:sp>
        <p:nvSpPr>
          <p:cNvPr name="Freeform 5" id="5"/>
          <p:cNvSpPr/>
          <p:nvPr/>
        </p:nvSpPr>
        <p:spPr>
          <a:xfrm flipH="false" flipV="false" rot="0">
            <a:off x="10819033" y="1736104"/>
            <a:ext cx="6906135" cy="6463722"/>
          </a:xfrm>
          <a:custGeom>
            <a:avLst/>
            <a:gdLst/>
            <a:ahLst/>
            <a:cxnLst/>
            <a:rect r="r" b="b" t="t" l="l"/>
            <a:pathLst>
              <a:path h="6463722" w="6906135">
                <a:moveTo>
                  <a:pt x="0" y="0"/>
                </a:moveTo>
                <a:lnTo>
                  <a:pt x="6906134" y="0"/>
                </a:lnTo>
                <a:lnTo>
                  <a:pt x="6906134" y="6463722"/>
                </a:lnTo>
                <a:lnTo>
                  <a:pt x="0" y="646372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8203251" y="6397259"/>
            <a:ext cx="3492690" cy="5178575"/>
          </a:xfrm>
          <a:custGeom>
            <a:avLst/>
            <a:gdLst/>
            <a:ahLst/>
            <a:cxnLst/>
            <a:rect r="r" b="b" t="t" l="l"/>
            <a:pathLst>
              <a:path h="5178575" w="3492690">
                <a:moveTo>
                  <a:pt x="0" y="0"/>
                </a:moveTo>
                <a:lnTo>
                  <a:pt x="3492690" y="0"/>
                </a:lnTo>
                <a:lnTo>
                  <a:pt x="3492690" y="5178576"/>
                </a:lnTo>
                <a:lnTo>
                  <a:pt x="0" y="517857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7" id="7"/>
          <p:cNvSpPr txBox="true"/>
          <p:nvPr/>
        </p:nvSpPr>
        <p:spPr>
          <a:xfrm rot="0">
            <a:off x="402221" y="3511321"/>
            <a:ext cx="8973350" cy="359908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148"/>
              </a:lnSpc>
            </a:pPr>
            <a:r>
              <a:rPr lang="en-US" b="true" sz="4385" spc="192">
                <a:solidFill>
                  <a:srgbClr val="222B56"/>
                </a:solidFill>
                <a:latin typeface="Poppins Bold"/>
                <a:ea typeface="Poppins Bold"/>
                <a:cs typeface="Poppins Bold"/>
                <a:sym typeface="Poppins Bold"/>
              </a:rPr>
              <a:t>2. How many correct current Becket staff can you name who are past Becket students?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9655790" y="0"/>
            <a:ext cx="8632210" cy="10287000"/>
            <a:chOff x="0" y="0"/>
            <a:chExt cx="2273504" cy="2709333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273504" cy="2709333"/>
            </a:xfrm>
            <a:custGeom>
              <a:avLst/>
              <a:gdLst/>
              <a:ahLst/>
              <a:cxnLst/>
              <a:rect r="r" b="b" t="t" l="l"/>
              <a:pathLst>
                <a:path h="2709333" w="2273504">
                  <a:moveTo>
                    <a:pt x="0" y="0"/>
                  </a:moveTo>
                  <a:lnTo>
                    <a:pt x="2273504" y="0"/>
                  </a:lnTo>
                  <a:lnTo>
                    <a:pt x="2273504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222B56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2273504" cy="274743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60"/>
                </a:lnSpc>
              </a:pPr>
            </a:p>
          </p:txBody>
        </p:sp>
      </p:grpSp>
      <p:sp>
        <p:nvSpPr>
          <p:cNvPr name="Freeform 5" id="5"/>
          <p:cNvSpPr/>
          <p:nvPr/>
        </p:nvSpPr>
        <p:spPr>
          <a:xfrm flipH="false" flipV="false" rot="0">
            <a:off x="10819033" y="1736104"/>
            <a:ext cx="6906135" cy="6463722"/>
          </a:xfrm>
          <a:custGeom>
            <a:avLst/>
            <a:gdLst/>
            <a:ahLst/>
            <a:cxnLst/>
            <a:rect r="r" b="b" t="t" l="l"/>
            <a:pathLst>
              <a:path h="6463722" w="6906135">
                <a:moveTo>
                  <a:pt x="0" y="0"/>
                </a:moveTo>
                <a:lnTo>
                  <a:pt x="6906134" y="0"/>
                </a:lnTo>
                <a:lnTo>
                  <a:pt x="6906134" y="6463722"/>
                </a:lnTo>
                <a:lnTo>
                  <a:pt x="0" y="646372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8203251" y="6397259"/>
            <a:ext cx="3492690" cy="5178575"/>
          </a:xfrm>
          <a:custGeom>
            <a:avLst/>
            <a:gdLst/>
            <a:ahLst/>
            <a:cxnLst/>
            <a:rect r="r" b="b" t="t" l="l"/>
            <a:pathLst>
              <a:path h="5178575" w="3492690">
                <a:moveTo>
                  <a:pt x="0" y="0"/>
                </a:moveTo>
                <a:lnTo>
                  <a:pt x="3492690" y="0"/>
                </a:lnTo>
                <a:lnTo>
                  <a:pt x="3492690" y="5178576"/>
                </a:lnTo>
                <a:lnTo>
                  <a:pt x="0" y="517857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7" id="7"/>
          <p:cNvSpPr txBox="true"/>
          <p:nvPr/>
        </p:nvSpPr>
        <p:spPr>
          <a:xfrm rot="0">
            <a:off x="170650" y="2241974"/>
            <a:ext cx="8973350" cy="631371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148"/>
              </a:lnSpc>
            </a:pPr>
            <a:r>
              <a:rPr lang="en-US" b="true" sz="4385" spc="192">
                <a:solidFill>
                  <a:srgbClr val="222B56"/>
                </a:solidFill>
                <a:latin typeface="Poppins Bold"/>
                <a:ea typeface="Poppins Bold"/>
                <a:cs typeface="Poppins Bold"/>
                <a:sym typeface="Poppins Bold"/>
              </a:rPr>
              <a:t>2. How many correct current Becket staff can you name who are past Becket students?</a:t>
            </a:r>
          </a:p>
          <a:p>
            <a:pPr algn="ctr">
              <a:lnSpc>
                <a:spcPts val="7148"/>
              </a:lnSpc>
            </a:pPr>
          </a:p>
          <a:p>
            <a:pPr algn="ctr">
              <a:lnSpc>
                <a:spcPts val="7148"/>
              </a:lnSpc>
            </a:pPr>
            <a:r>
              <a:rPr lang="en-US" b="true" sz="4385" spc="192">
                <a:solidFill>
                  <a:srgbClr val="E3C219"/>
                </a:solidFill>
                <a:latin typeface="Poppins Bold"/>
                <a:ea typeface="Poppins Bold"/>
                <a:cs typeface="Poppins Bold"/>
                <a:sym typeface="Poppins Bold"/>
              </a:rPr>
              <a:t>Clue * - There are 5 staff members!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9655790" y="0"/>
            <a:ext cx="8632210" cy="10287000"/>
            <a:chOff x="0" y="0"/>
            <a:chExt cx="2273504" cy="2709333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273504" cy="2709333"/>
            </a:xfrm>
            <a:custGeom>
              <a:avLst/>
              <a:gdLst/>
              <a:ahLst/>
              <a:cxnLst/>
              <a:rect r="r" b="b" t="t" l="l"/>
              <a:pathLst>
                <a:path h="2709333" w="2273504">
                  <a:moveTo>
                    <a:pt x="0" y="0"/>
                  </a:moveTo>
                  <a:lnTo>
                    <a:pt x="2273504" y="0"/>
                  </a:lnTo>
                  <a:lnTo>
                    <a:pt x="2273504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222B56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2273504" cy="274743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60"/>
                </a:lnSpc>
              </a:pPr>
            </a:p>
          </p:txBody>
        </p:sp>
      </p:grpSp>
      <p:sp>
        <p:nvSpPr>
          <p:cNvPr name="Freeform 5" id="5"/>
          <p:cNvSpPr/>
          <p:nvPr/>
        </p:nvSpPr>
        <p:spPr>
          <a:xfrm flipH="false" flipV="false" rot="0">
            <a:off x="10819033" y="1736104"/>
            <a:ext cx="6906135" cy="6463722"/>
          </a:xfrm>
          <a:custGeom>
            <a:avLst/>
            <a:gdLst/>
            <a:ahLst/>
            <a:cxnLst/>
            <a:rect r="r" b="b" t="t" l="l"/>
            <a:pathLst>
              <a:path h="6463722" w="6906135">
                <a:moveTo>
                  <a:pt x="0" y="0"/>
                </a:moveTo>
                <a:lnTo>
                  <a:pt x="6906134" y="0"/>
                </a:lnTo>
                <a:lnTo>
                  <a:pt x="6906134" y="6463722"/>
                </a:lnTo>
                <a:lnTo>
                  <a:pt x="0" y="646372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8203251" y="6397259"/>
            <a:ext cx="3492690" cy="5178575"/>
          </a:xfrm>
          <a:custGeom>
            <a:avLst/>
            <a:gdLst/>
            <a:ahLst/>
            <a:cxnLst/>
            <a:rect r="r" b="b" t="t" l="l"/>
            <a:pathLst>
              <a:path h="5178575" w="3492690">
                <a:moveTo>
                  <a:pt x="0" y="0"/>
                </a:moveTo>
                <a:lnTo>
                  <a:pt x="3492690" y="0"/>
                </a:lnTo>
                <a:lnTo>
                  <a:pt x="3492690" y="5178576"/>
                </a:lnTo>
                <a:lnTo>
                  <a:pt x="0" y="517857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7" id="7"/>
          <p:cNvSpPr txBox="true"/>
          <p:nvPr/>
        </p:nvSpPr>
        <p:spPr>
          <a:xfrm rot="0">
            <a:off x="323754" y="1698350"/>
            <a:ext cx="8820246" cy="709474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295"/>
              </a:lnSpc>
            </a:pPr>
            <a:r>
              <a:rPr lang="en-US" b="true" sz="3862" spc="169">
                <a:solidFill>
                  <a:srgbClr val="222B56"/>
                </a:solidFill>
                <a:latin typeface="Poppins Bold"/>
                <a:ea typeface="Poppins Bold"/>
                <a:cs typeface="Poppins Bold"/>
                <a:sym typeface="Poppins Bold"/>
              </a:rPr>
              <a:t>2. How many correct current Becket staff can you name who are past Becket students?</a:t>
            </a:r>
          </a:p>
          <a:p>
            <a:pPr algn="ctr">
              <a:lnSpc>
                <a:spcPts val="6295"/>
              </a:lnSpc>
            </a:pPr>
          </a:p>
          <a:p>
            <a:pPr algn="ctr">
              <a:lnSpc>
                <a:spcPts val="6295"/>
              </a:lnSpc>
            </a:pPr>
            <a:r>
              <a:rPr lang="en-US" b="true" sz="3862" spc="169">
                <a:solidFill>
                  <a:srgbClr val="BA3838"/>
                </a:solidFill>
                <a:latin typeface="Poppins Bold"/>
                <a:ea typeface="Poppins Bold"/>
                <a:cs typeface="Poppins Bold"/>
                <a:sym typeface="Poppins Bold"/>
              </a:rPr>
              <a:t>Mrs Shenton</a:t>
            </a:r>
          </a:p>
          <a:p>
            <a:pPr algn="ctr">
              <a:lnSpc>
                <a:spcPts val="6295"/>
              </a:lnSpc>
            </a:pPr>
            <a:r>
              <a:rPr lang="en-US" b="true" sz="3862" spc="169">
                <a:solidFill>
                  <a:srgbClr val="BA3838"/>
                </a:solidFill>
                <a:latin typeface="Poppins Bold"/>
                <a:ea typeface="Poppins Bold"/>
                <a:cs typeface="Poppins Bold"/>
                <a:sym typeface="Poppins Bold"/>
              </a:rPr>
              <a:t>Mr Belshaw</a:t>
            </a:r>
          </a:p>
          <a:p>
            <a:pPr algn="ctr">
              <a:lnSpc>
                <a:spcPts val="6295"/>
              </a:lnSpc>
            </a:pPr>
            <a:r>
              <a:rPr lang="en-US" b="true" sz="3862" spc="169">
                <a:solidFill>
                  <a:srgbClr val="BA3838"/>
                </a:solidFill>
                <a:latin typeface="Poppins Bold"/>
                <a:ea typeface="Poppins Bold"/>
                <a:cs typeface="Poppins Bold"/>
                <a:sym typeface="Poppins Bold"/>
              </a:rPr>
              <a:t>Mr Ryder</a:t>
            </a:r>
          </a:p>
          <a:p>
            <a:pPr algn="ctr">
              <a:lnSpc>
                <a:spcPts val="6295"/>
              </a:lnSpc>
            </a:pPr>
            <a:r>
              <a:rPr lang="en-US" b="true" sz="3862" spc="169">
                <a:solidFill>
                  <a:srgbClr val="BA3838"/>
                </a:solidFill>
                <a:latin typeface="Poppins Bold"/>
                <a:ea typeface="Poppins Bold"/>
                <a:cs typeface="Poppins Bold"/>
                <a:sym typeface="Poppins Bold"/>
              </a:rPr>
              <a:t>Mrs Hanson Chambers</a:t>
            </a:r>
          </a:p>
          <a:p>
            <a:pPr algn="ctr">
              <a:lnSpc>
                <a:spcPts val="6295"/>
              </a:lnSpc>
            </a:pPr>
            <a:r>
              <a:rPr lang="en-US" b="true" sz="3862" spc="169">
                <a:solidFill>
                  <a:srgbClr val="BA3838"/>
                </a:solidFill>
                <a:latin typeface="Poppins Bold"/>
                <a:ea typeface="Poppins Bold"/>
                <a:cs typeface="Poppins Bold"/>
                <a:sym typeface="Poppins Bold"/>
              </a:rPr>
              <a:t>Ruth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9655790" y="0"/>
            <a:ext cx="8632210" cy="10287000"/>
            <a:chOff x="0" y="0"/>
            <a:chExt cx="2273504" cy="2709333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273504" cy="2709333"/>
            </a:xfrm>
            <a:custGeom>
              <a:avLst/>
              <a:gdLst/>
              <a:ahLst/>
              <a:cxnLst/>
              <a:rect r="r" b="b" t="t" l="l"/>
              <a:pathLst>
                <a:path h="2709333" w="2273504">
                  <a:moveTo>
                    <a:pt x="0" y="0"/>
                  </a:moveTo>
                  <a:lnTo>
                    <a:pt x="2273504" y="0"/>
                  </a:lnTo>
                  <a:lnTo>
                    <a:pt x="2273504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222B56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2273504" cy="274743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60"/>
                </a:lnSpc>
              </a:pPr>
            </a:p>
          </p:txBody>
        </p:sp>
      </p:grpSp>
      <p:sp>
        <p:nvSpPr>
          <p:cNvPr name="Freeform 5" id="5"/>
          <p:cNvSpPr/>
          <p:nvPr/>
        </p:nvSpPr>
        <p:spPr>
          <a:xfrm flipH="false" flipV="false" rot="0">
            <a:off x="10819033" y="1736104"/>
            <a:ext cx="6906135" cy="6463722"/>
          </a:xfrm>
          <a:custGeom>
            <a:avLst/>
            <a:gdLst/>
            <a:ahLst/>
            <a:cxnLst/>
            <a:rect r="r" b="b" t="t" l="l"/>
            <a:pathLst>
              <a:path h="6463722" w="6906135">
                <a:moveTo>
                  <a:pt x="0" y="0"/>
                </a:moveTo>
                <a:lnTo>
                  <a:pt x="6906134" y="0"/>
                </a:lnTo>
                <a:lnTo>
                  <a:pt x="6906134" y="6463722"/>
                </a:lnTo>
                <a:lnTo>
                  <a:pt x="0" y="646372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8203251" y="6397259"/>
            <a:ext cx="3492690" cy="5178575"/>
          </a:xfrm>
          <a:custGeom>
            <a:avLst/>
            <a:gdLst/>
            <a:ahLst/>
            <a:cxnLst/>
            <a:rect r="r" b="b" t="t" l="l"/>
            <a:pathLst>
              <a:path h="5178575" w="3492690">
                <a:moveTo>
                  <a:pt x="0" y="0"/>
                </a:moveTo>
                <a:lnTo>
                  <a:pt x="3492690" y="0"/>
                </a:lnTo>
                <a:lnTo>
                  <a:pt x="3492690" y="5178576"/>
                </a:lnTo>
                <a:lnTo>
                  <a:pt x="0" y="517857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7" id="7"/>
          <p:cNvSpPr txBox="true"/>
          <p:nvPr/>
        </p:nvSpPr>
        <p:spPr>
          <a:xfrm rot="0">
            <a:off x="323754" y="2682381"/>
            <a:ext cx="8820246" cy="709474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295"/>
              </a:lnSpc>
            </a:pPr>
            <a:r>
              <a:rPr lang="en-US" b="true" sz="3862" spc="169">
                <a:solidFill>
                  <a:srgbClr val="222B56"/>
                </a:solidFill>
                <a:latin typeface="Poppins Bold"/>
                <a:ea typeface="Poppins Bold"/>
                <a:cs typeface="Poppins Bold"/>
                <a:sym typeface="Poppins Bold"/>
              </a:rPr>
              <a:t>3. What does “Laborare Est Orare” mean on our school badge?</a:t>
            </a:r>
          </a:p>
          <a:p>
            <a:pPr algn="ctr">
              <a:lnSpc>
                <a:spcPts val="6295"/>
              </a:lnSpc>
            </a:pPr>
          </a:p>
          <a:p>
            <a:pPr algn="ctr">
              <a:lnSpc>
                <a:spcPts val="6295"/>
              </a:lnSpc>
            </a:pPr>
            <a:r>
              <a:rPr lang="en-US" b="true" sz="3862" spc="169">
                <a:solidFill>
                  <a:srgbClr val="E3C219"/>
                </a:solidFill>
                <a:latin typeface="Poppins Bold"/>
                <a:ea typeface="Poppins Bold"/>
                <a:cs typeface="Poppins Bold"/>
                <a:sym typeface="Poppins Bold"/>
              </a:rPr>
              <a:t>*Big bonus point if you can name which saint founded the motto?!</a:t>
            </a:r>
          </a:p>
          <a:p>
            <a:pPr algn="ctr">
              <a:lnSpc>
                <a:spcPts val="6295"/>
              </a:lnSpc>
            </a:pPr>
          </a:p>
          <a:p>
            <a:pPr algn="ctr">
              <a:lnSpc>
                <a:spcPts val="6295"/>
              </a:lnSpc>
            </a:pP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9655790" y="0"/>
            <a:ext cx="8632210" cy="10287000"/>
            <a:chOff x="0" y="0"/>
            <a:chExt cx="2273504" cy="2709333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273504" cy="2709333"/>
            </a:xfrm>
            <a:custGeom>
              <a:avLst/>
              <a:gdLst/>
              <a:ahLst/>
              <a:cxnLst/>
              <a:rect r="r" b="b" t="t" l="l"/>
              <a:pathLst>
                <a:path h="2709333" w="2273504">
                  <a:moveTo>
                    <a:pt x="0" y="0"/>
                  </a:moveTo>
                  <a:lnTo>
                    <a:pt x="2273504" y="0"/>
                  </a:lnTo>
                  <a:lnTo>
                    <a:pt x="2273504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222B56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2273504" cy="274743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60"/>
                </a:lnSpc>
              </a:pPr>
            </a:p>
          </p:txBody>
        </p:sp>
      </p:grpSp>
      <p:sp>
        <p:nvSpPr>
          <p:cNvPr name="Freeform 5" id="5"/>
          <p:cNvSpPr/>
          <p:nvPr/>
        </p:nvSpPr>
        <p:spPr>
          <a:xfrm flipH="false" flipV="false" rot="0">
            <a:off x="11722198" y="612620"/>
            <a:ext cx="4499394" cy="4211159"/>
          </a:xfrm>
          <a:custGeom>
            <a:avLst/>
            <a:gdLst/>
            <a:ahLst/>
            <a:cxnLst/>
            <a:rect r="r" b="b" t="t" l="l"/>
            <a:pathLst>
              <a:path h="4211159" w="4499394">
                <a:moveTo>
                  <a:pt x="0" y="0"/>
                </a:moveTo>
                <a:lnTo>
                  <a:pt x="4499394" y="0"/>
                </a:lnTo>
                <a:lnTo>
                  <a:pt x="4499394" y="4211159"/>
                </a:lnTo>
                <a:lnTo>
                  <a:pt x="0" y="421115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8918178" y="6377400"/>
            <a:ext cx="3492690" cy="5178575"/>
          </a:xfrm>
          <a:custGeom>
            <a:avLst/>
            <a:gdLst/>
            <a:ahLst/>
            <a:cxnLst/>
            <a:rect r="r" b="b" t="t" l="l"/>
            <a:pathLst>
              <a:path h="5178575" w="3492690">
                <a:moveTo>
                  <a:pt x="0" y="0"/>
                </a:moveTo>
                <a:lnTo>
                  <a:pt x="3492690" y="0"/>
                </a:lnTo>
                <a:lnTo>
                  <a:pt x="3492690" y="5178576"/>
                </a:lnTo>
                <a:lnTo>
                  <a:pt x="0" y="517857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12163897" y="5143500"/>
            <a:ext cx="3615996" cy="4666076"/>
          </a:xfrm>
          <a:custGeom>
            <a:avLst/>
            <a:gdLst/>
            <a:ahLst/>
            <a:cxnLst/>
            <a:rect r="r" b="b" t="t" l="l"/>
            <a:pathLst>
              <a:path h="4666076" w="3615996">
                <a:moveTo>
                  <a:pt x="0" y="0"/>
                </a:moveTo>
                <a:lnTo>
                  <a:pt x="3615996" y="0"/>
                </a:lnTo>
                <a:lnTo>
                  <a:pt x="3615996" y="4666076"/>
                </a:lnTo>
                <a:lnTo>
                  <a:pt x="0" y="466607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-5054" b="-3205"/>
            </a:stretch>
          </a:blipFill>
        </p:spPr>
      </p:sp>
      <p:sp>
        <p:nvSpPr>
          <p:cNvPr name="TextBox 8" id="8"/>
          <p:cNvSpPr txBox="true"/>
          <p:nvPr/>
        </p:nvSpPr>
        <p:spPr>
          <a:xfrm rot="0">
            <a:off x="504551" y="1133884"/>
            <a:ext cx="8268120" cy="100540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962"/>
              </a:lnSpc>
            </a:pPr>
            <a:r>
              <a:rPr lang="en-US" b="true" sz="3044" spc="133">
                <a:solidFill>
                  <a:srgbClr val="222B56"/>
                </a:solidFill>
                <a:latin typeface="Poppins Bold"/>
                <a:ea typeface="Poppins Bold"/>
                <a:cs typeface="Poppins Bold"/>
                <a:sym typeface="Poppins Bold"/>
              </a:rPr>
              <a:t>3. What does “Laborare Est Orare” mean on our school badge?</a:t>
            </a:r>
          </a:p>
          <a:p>
            <a:pPr algn="ctr">
              <a:lnSpc>
                <a:spcPts val="4962"/>
              </a:lnSpc>
            </a:pPr>
          </a:p>
          <a:p>
            <a:pPr algn="ctr">
              <a:lnSpc>
                <a:spcPts val="4962"/>
              </a:lnSpc>
            </a:pPr>
            <a:r>
              <a:rPr lang="en-US" b="true" sz="3044" spc="133">
                <a:solidFill>
                  <a:srgbClr val="BA3838"/>
                </a:solidFill>
                <a:latin typeface="Poppins Bold"/>
                <a:ea typeface="Poppins Bold"/>
                <a:cs typeface="Poppins Bold"/>
                <a:sym typeface="Poppins Bold"/>
              </a:rPr>
              <a:t>The Latin of our motto literally means </a:t>
            </a:r>
            <a:r>
              <a:rPr lang="en-US" b="true" sz="3044" spc="133" u="sng">
                <a:solidFill>
                  <a:srgbClr val="BA3838"/>
                </a:solidFill>
                <a:latin typeface="Poppins Bold"/>
                <a:ea typeface="Poppins Bold"/>
                <a:cs typeface="Poppins Bold"/>
                <a:sym typeface="Poppins Bold"/>
              </a:rPr>
              <a:t>“work is prayer” or more commonly “to work is to pray”</a:t>
            </a:r>
            <a:r>
              <a:rPr lang="en-US" b="true" sz="3044" spc="133">
                <a:solidFill>
                  <a:srgbClr val="BA3838"/>
                </a:solidFill>
                <a:latin typeface="Poppins Bold"/>
                <a:ea typeface="Poppins Bold"/>
                <a:cs typeface="Poppins Bold"/>
                <a:sym typeface="Poppins Bold"/>
              </a:rPr>
              <a:t> and comes from the Catholic order of Benedictine monks who believed that they could offer their work as a devotion to God.</a:t>
            </a:r>
          </a:p>
          <a:p>
            <a:pPr algn="ctr">
              <a:lnSpc>
                <a:spcPts val="4962"/>
              </a:lnSpc>
            </a:pPr>
            <a:r>
              <a:rPr lang="en-US" b="true" sz="3044" spc="133">
                <a:solidFill>
                  <a:srgbClr val="BA3838"/>
                </a:solidFill>
                <a:latin typeface="Poppins Bold"/>
                <a:ea typeface="Poppins Bold"/>
                <a:cs typeface="Poppins Bold"/>
                <a:sym typeface="Poppins Bold"/>
              </a:rPr>
              <a:t> Not only is this fitting for school students,</a:t>
            </a:r>
            <a:r>
              <a:rPr lang="en-US" b="true" sz="3044" spc="133" u="sng">
                <a:solidFill>
                  <a:srgbClr val="BA3838"/>
                </a:solidFill>
                <a:latin typeface="Poppins Bold"/>
                <a:ea typeface="Poppins Bold"/>
                <a:cs typeface="Poppins Bold"/>
                <a:sym typeface="Poppins Bold"/>
              </a:rPr>
              <a:t> St Benedict, </a:t>
            </a:r>
            <a:r>
              <a:rPr lang="en-US" b="true" sz="3044" spc="133">
                <a:solidFill>
                  <a:srgbClr val="BA3838"/>
                </a:solidFill>
                <a:latin typeface="Poppins Bold"/>
                <a:ea typeface="Poppins Bold"/>
                <a:cs typeface="Poppins Bold"/>
                <a:sym typeface="Poppins Bold"/>
              </a:rPr>
              <a:t>from whom the Benedictine Order get their name, is also the patron saint of education.</a:t>
            </a:r>
          </a:p>
          <a:p>
            <a:pPr algn="ctr">
              <a:lnSpc>
                <a:spcPts val="4962"/>
              </a:lnSpc>
            </a:pPr>
          </a:p>
          <a:p>
            <a:pPr algn="ctr">
              <a:lnSpc>
                <a:spcPts val="4962"/>
              </a:lnSpc>
            </a:pPr>
          </a:p>
          <a:p>
            <a:pPr algn="ctr">
              <a:lnSpc>
                <a:spcPts val="4962"/>
              </a:lnSpc>
            </a:pP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9655790" y="0"/>
            <a:ext cx="8632210" cy="10287000"/>
            <a:chOff x="0" y="0"/>
            <a:chExt cx="2273504" cy="2709333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273504" cy="2709333"/>
            </a:xfrm>
            <a:custGeom>
              <a:avLst/>
              <a:gdLst/>
              <a:ahLst/>
              <a:cxnLst/>
              <a:rect r="r" b="b" t="t" l="l"/>
              <a:pathLst>
                <a:path h="2709333" w="2273504">
                  <a:moveTo>
                    <a:pt x="0" y="0"/>
                  </a:moveTo>
                  <a:lnTo>
                    <a:pt x="2273504" y="0"/>
                  </a:lnTo>
                  <a:lnTo>
                    <a:pt x="2273504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222B56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2273504" cy="274743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60"/>
                </a:lnSpc>
              </a:pPr>
            </a:p>
          </p:txBody>
        </p:sp>
      </p:grpSp>
      <p:sp>
        <p:nvSpPr>
          <p:cNvPr name="Freeform 5" id="5"/>
          <p:cNvSpPr/>
          <p:nvPr/>
        </p:nvSpPr>
        <p:spPr>
          <a:xfrm flipH="false" flipV="false" rot="0">
            <a:off x="10819033" y="1736104"/>
            <a:ext cx="6906135" cy="6463722"/>
          </a:xfrm>
          <a:custGeom>
            <a:avLst/>
            <a:gdLst/>
            <a:ahLst/>
            <a:cxnLst/>
            <a:rect r="r" b="b" t="t" l="l"/>
            <a:pathLst>
              <a:path h="6463722" w="6906135">
                <a:moveTo>
                  <a:pt x="0" y="0"/>
                </a:moveTo>
                <a:lnTo>
                  <a:pt x="6906134" y="0"/>
                </a:lnTo>
                <a:lnTo>
                  <a:pt x="6906134" y="6463722"/>
                </a:lnTo>
                <a:lnTo>
                  <a:pt x="0" y="646372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1377192" y="4655681"/>
            <a:ext cx="6826059" cy="4872099"/>
          </a:xfrm>
          <a:custGeom>
            <a:avLst/>
            <a:gdLst/>
            <a:ahLst/>
            <a:cxnLst/>
            <a:rect r="r" b="b" t="t" l="l"/>
            <a:pathLst>
              <a:path h="4872099" w="6826059">
                <a:moveTo>
                  <a:pt x="0" y="0"/>
                </a:moveTo>
                <a:lnTo>
                  <a:pt x="6826059" y="0"/>
                </a:lnTo>
                <a:lnTo>
                  <a:pt x="6826059" y="4872099"/>
                </a:lnTo>
                <a:lnTo>
                  <a:pt x="0" y="487209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8203251" y="6397259"/>
            <a:ext cx="3492690" cy="5178575"/>
          </a:xfrm>
          <a:custGeom>
            <a:avLst/>
            <a:gdLst/>
            <a:ahLst/>
            <a:cxnLst/>
            <a:rect r="r" b="b" t="t" l="l"/>
            <a:pathLst>
              <a:path h="5178575" w="3492690">
                <a:moveTo>
                  <a:pt x="0" y="0"/>
                </a:moveTo>
                <a:lnTo>
                  <a:pt x="3492690" y="0"/>
                </a:lnTo>
                <a:lnTo>
                  <a:pt x="3492690" y="5178576"/>
                </a:lnTo>
                <a:lnTo>
                  <a:pt x="0" y="517857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TextBox 8" id="8"/>
          <p:cNvSpPr txBox="true"/>
          <p:nvPr/>
        </p:nvSpPr>
        <p:spPr>
          <a:xfrm rot="0">
            <a:off x="323754" y="1688873"/>
            <a:ext cx="8820246" cy="235129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295"/>
              </a:lnSpc>
            </a:pPr>
            <a:r>
              <a:rPr lang="en-US" b="true" sz="3862" spc="169">
                <a:solidFill>
                  <a:srgbClr val="222B56"/>
                </a:solidFill>
                <a:latin typeface="Poppins Bold"/>
                <a:ea typeface="Poppins Bold"/>
                <a:cs typeface="Poppins Bold"/>
                <a:sym typeface="Poppins Bold"/>
              </a:rPr>
              <a:t>4. Whose statue is behind the Mary mosaic (from the old Becket) at the front of School?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08EA66677158F4FB1B062E8B5F14898" ma:contentTypeVersion="18" ma:contentTypeDescription="Create a new document." ma:contentTypeScope="" ma:versionID="d932ff2d8f2f870a9846a556b4f09826">
  <xsd:schema xmlns:xsd="http://www.w3.org/2001/XMLSchema" xmlns:xs="http://www.w3.org/2001/XMLSchema" xmlns:p="http://schemas.microsoft.com/office/2006/metadata/properties" xmlns:ns1="http://schemas.microsoft.com/sharepoint/v3" xmlns:ns2="539312b4-86b0-431b-b01a-843fe757a746" xmlns:ns3="2cae9641-0f23-42a7-b090-e448a65a53ef" targetNamespace="http://schemas.microsoft.com/office/2006/metadata/properties" ma:root="true" ma:fieldsID="df0e871a49893649676664f8c83e59bc" ns1:_="" ns2:_="" ns3:_="">
    <xsd:import namespace="http://schemas.microsoft.com/sharepoint/v3"/>
    <xsd:import namespace="539312b4-86b0-431b-b01a-843fe757a746"/>
    <xsd:import namespace="2cae9641-0f23-42a7-b090-e448a65a53e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lcf76f155ced4ddcb4097134ff3c332f" minOccurs="0"/>
                <xsd:element ref="ns3:TaxCatchAll" minOccurs="0"/>
                <xsd:element ref="ns2:MediaServiceLocation" minOccurs="0"/>
                <xsd:element ref="ns2:MediaServiceSearchProperties" minOccurs="0"/>
                <xsd:element ref="ns2:MediaLengthInSeconds" minOccurs="0"/>
                <xsd:element ref="ns2:MediaServiceObjectDetectorVersions" minOccurs="0"/>
                <xsd:element ref="ns1:_ip_UnifiedCompliancePolicyProperties" minOccurs="0"/>
                <xsd:element ref="ns1:_ip_UnifiedCompliancePolicyUIAc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4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5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39312b4-86b0-431b-b01a-843fe757a74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8" nillable="true" ma:taxonomy="true" ma:internalName="lcf76f155ced4ddcb4097134ff3c332f" ma:taxonomyFieldName="MediaServiceImageTags" ma:displayName="Image Tags" ma:readOnly="false" ma:fieldId="{5cf76f15-5ced-4ddc-b409-7134ff3c332f}" ma:taxonomyMulti="true" ma:sspId="38bb346c-0dae-4bed-b835-e1cba8e1b01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MediaServiceSearchProperties" ma:index="2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LengthInSeconds" ma:index="22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23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cae9641-0f23-42a7-b090-e448a65a53ef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9" nillable="true" ma:displayName="Taxonomy Catch All Column" ma:hidden="true" ma:list="{aea4debf-edf0-4229-ac90-516da9424e60}" ma:internalName="TaxCatchAll" ma:showField="CatchAllData" ma:web="2cae9641-0f23-42a7-b090-e448a65a53e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TaxCatchAll xmlns="2cae9641-0f23-42a7-b090-e448a65a53ef" xsi:nil="true"/>
    <_ip_UnifiedCompliancePolicyProperties xmlns="http://schemas.microsoft.com/sharepoint/v3" xsi:nil="true"/>
    <lcf76f155ced4ddcb4097134ff3c332f xmlns="539312b4-86b0-431b-b01a-843fe757a746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8A6B9D66-BA29-40BE-8197-23AA42CAC2BC}"/>
</file>

<file path=customXml/itemProps2.xml><?xml version="1.0" encoding="utf-8"?>
<ds:datastoreItem xmlns:ds="http://schemas.openxmlformats.org/officeDocument/2006/customXml" ds:itemID="{6F6E43EE-7146-444E-8687-F0BB9F86FCF6}"/>
</file>

<file path=customXml/itemProps3.xml><?xml version="1.0" encoding="utf-8"?>
<ds:datastoreItem xmlns:ds="http://schemas.openxmlformats.org/officeDocument/2006/customXml" ds:itemID="{5872AAE8-8A7C-455F-9079-B511198E67C2}"/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Becket School - Quiz - May 2025</dc:title>
  <cp:revision>1</cp:revision>
  <dcterms:created xsi:type="dcterms:W3CDTF">2006-08-16T00:00:00Z</dcterms:created>
  <dcterms:modified xsi:type="dcterms:W3CDTF">2011-08-01T06:04:30Z</dcterms:modified>
  <dc:identifier>DAGm39m41Cs</dc:identifie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0x010100608EA66677158F4FB1B062E8B5F14898</vt:lpwstr>
  </property>
</Properties>
</file>