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Brittany" charset="1" panose="00000000000000000000"/>
      <p:regular r:id="rId25"/>
    </p:embeddedFont>
    <p:embeddedFont>
      <p:font typeface="Poppins Bold" charset="1" panose="00000800000000000000"/>
      <p:regular r:id="rId26"/>
    </p:embeddedFont>
    <p:embeddedFont>
      <p:font typeface="Poppins" charset="1" panose="000005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6.fntdata"/><Relationship Id="rId8" Type="http://schemas.openxmlformats.org/officeDocument/2006/relationships/slide" Target="slides/slide3.xml"/><Relationship Id="rId21" Type="http://schemas.openxmlformats.org/officeDocument/2006/relationships/slide" Target="slides/slide16.xml"/><Relationship Id="rId3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5.fntdata"/><Relationship Id="rId7" Type="http://schemas.openxmlformats.org/officeDocument/2006/relationships/slide" Target="slides/slide2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slide" Target="slides/slide15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5" Type="http://schemas.openxmlformats.org/officeDocument/2006/relationships/tableStyles" Target="tableStyles.xml"/><Relationship Id="rId28" Type="http://schemas.openxmlformats.org/officeDocument/2006/relationships/customXml" Target="../customXml/item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7.fntdata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14.jpeg" Type="http://schemas.openxmlformats.org/officeDocument/2006/relationships/image"/><Relationship Id="rId4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https://en.wikipedia.org/wiki/Bernadette_Soubirous" TargetMode="External" Type="http://schemas.openxmlformats.org/officeDocument/2006/relationships/hyperlink"/><Relationship Id="rId5" Target="https://en.wikipedia.org/wiki/Edmund_Campion" TargetMode="External" Type="http://schemas.openxmlformats.org/officeDocument/2006/relationships/hyperlink"/><Relationship Id="rId6" Target="https://en.wikipedia.org/wiki/Nicholas_Garlick" TargetMode="External" Type="http://schemas.openxmlformats.org/officeDocument/2006/relationships/hyperlink"/><Relationship Id="rId7" Target="https://en.wikipedia.org/wiki/Saint_Patrick" TargetMode="External" Type="http://schemas.openxmlformats.org/officeDocument/2006/relationships/hyperlink"/><Relationship Id="rId8" Target="https://en.wikipedia.org/wiki/Robert_Ludlam" TargetMode="External" Type="http://schemas.openxmlformats.org/officeDocument/2006/relationships/hyperlink"/><Relationship Id="rId9" Target="https://en.wikipedia.org/wiki/Th%C3%A9r%C3%A8se_of_Lisieux" TargetMode="External" Type="http://schemas.openxmlformats.org/officeDocument/2006/relationships/hyperlink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https://drive.google.com/file/d/1C6QMCFd5a3syORqO0CXMRtGyY7o_AWYj/view?usp=sharing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9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1.jpeg" Type="http://schemas.openxmlformats.org/officeDocument/2006/relationships/image"/><Relationship Id="rId4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66061" y="-740144"/>
            <a:ext cx="6866898" cy="5708109"/>
          </a:xfrm>
          <a:custGeom>
            <a:avLst/>
            <a:gdLst/>
            <a:ahLst/>
            <a:cxnLst/>
            <a:rect r="r" b="b" t="t" l="l"/>
            <a:pathLst>
              <a:path h="5708109" w="6866898">
                <a:moveTo>
                  <a:pt x="0" y="0"/>
                </a:moveTo>
                <a:lnTo>
                  <a:pt x="6866898" y="0"/>
                </a:lnTo>
                <a:lnTo>
                  <a:pt x="6866898" y="5708109"/>
                </a:lnTo>
                <a:lnTo>
                  <a:pt x="0" y="57081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4719794" y="6898760"/>
            <a:ext cx="5748494" cy="5762901"/>
          </a:xfrm>
          <a:custGeom>
            <a:avLst/>
            <a:gdLst/>
            <a:ahLst/>
            <a:cxnLst/>
            <a:rect r="r" b="b" t="t" l="l"/>
            <a:pathLst>
              <a:path h="5762901" w="5748494">
                <a:moveTo>
                  <a:pt x="0" y="0"/>
                </a:moveTo>
                <a:lnTo>
                  <a:pt x="5748494" y="0"/>
                </a:lnTo>
                <a:lnTo>
                  <a:pt x="5748494" y="5762901"/>
                </a:lnTo>
                <a:lnTo>
                  <a:pt x="0" y="57629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348576" y="-4610417"/>
            <a:ext cx="6754552" cy="5792028"/>
          </a:xfrm>
          <a:custGeom>
            <a:avLst/>
            <a:gdLst/>
            <a:ahLst/>
            <a:cxnLst/>
            <a:rect r="r" b="b" t="t" l="l"/>
            <a:pathLst>
              <a:path h="5792028" w="6754552">
                <a:moveTo>
                  <a:pt x="0" y="0"/>
                </a:moveTo>
                <a:lnTo>
                  <a:pt x="6754552" y="0"/>
                </a:lnTo>
                <a:lnTo>
                  <a:pt x="6754552" y="5792028"/>
                </a:lnTo>
                <a:lnTo>
                  <a:pt x="0" y="57920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064481" y="9191229"/>
            <a:ext cx="6754552" cy="5792028"/>
          </a:xfrm>
          <a:custGeom>
            <a:avLst/>
            <a:gdLst/>
            <a:ahLst/>
            <a:cxnLst/>
            <a:rect r="r" b="b" t="t" l="l"/>
            <a:pathLst>
              <a:path h="5792028" w="6754552">
                <a:moveTo>
                  <a:pt x="0" y="0"/>
                </a:moveTo>
                <a:lnTo>
                  <a:pt x="6754552" y="0"/>
                </a:lnTo>
                <a:lnTo>
                  <a:pt x="6754552" y="5792028"/>
                </a:lnTo>
                <a:lnTo>
                  <a:pt x="0" y="57920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-1240052" y="2373866"/>
            <a:ext cx="11809196" cy="158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84"/>
              </a:lnSpc>
            </a:pPr>
            <a:r>
              <a:rPr lang="en-US" sz="8272" spc="363">
                <a:solidFill>
                  <a:srgbClr val="222B56"/>
                </a:solidFill>
                <a:latin typeface="Brittany"/>
                <a:ea typeface="Brittany"/>
                <a:cs typeface="Brittany"/>
                <a:sym typeface="Brittany"/>
              </a:rPr>
              <a:t>The Becket School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58571" y="4083502"/>
            <a:ext cx="8973350" cy="884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Quiz!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8715" y="5347566"/>
            <a:ext cx="8571664" cy="2313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5"/>
              </a:lnSpc>
            </a:pPr>
            <a:r>
              <a:rPr lang="en-US" sz="2819" spc="12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Lift out a pen and piece of paper, work in pairs or on your own (staff decision) and let us know in the comments box in Be Inspirational, who gets the most points!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828576" y="7083882"/>
            <a:ext cx="2995886" cy="2803968"/>
          </a:xfrm>
          <a:custGeom>
            <a:avLst/>
            <a:gdLst/>
            <a:ahLst/>
            <a:cxnLst/>
            <a:rect r="r" b="b" t="t" l="l"/>
            <a:pathLst>
              <a:path h="2803968" w="2995886">
                <a:moveTo>
                  <a:pt x="0" y="0"/>
                </a:moveTo>
                <a:lnTo>
                  <a:pt x="2995887" y="0"/>
                </a:lnTo>
                <a:lnTo>
                  <a:pt x="2995887" y="2803968"/>
                </a:lnTo>
                <a:lnTo>
                  <a:pt x="0" y="2803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671211" y="2185945"/>
            <a:ext cx="6307507" cy="4501983"/>
          </a:xfrm>
          <a:custGeom>
            <a:avLst/>
            <a:gdLst/>
            <a:ahLst/>
            <a:cxnLst/>
            <a:rect r="r" b="b" t="t" l="l"/>
            <a:pathLst>
              <a:path h="4501983" w="6307507">
                <a:moveTo>
                  <a:pt x="0" y="0"/>
                </a:moveTo>
                <a:lnTo>
                  <a:pt x="6307507" y="0"/>
                </a:lnTo>
                <a:lnTo>
                  <a:pt x="6307507" y="4501983"/>
                </a:lnTo>
                <a:lnTo>
                  <a:pt x="0" y="45019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754" y="2235759"/>
            <a:ext cx="8820246" cy="4723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4. Whose statue is behind the Mary mosaic (from the old Becket) at the front of School?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Saint Thomas Becket, our school patron!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07793" y="4393135"/>
            <a:ext cx="4252167" cy="5302065"/>
          </a:xfrm>
          <a:custGeom>
            <a:avLst/>
            <a:gdLst/>
            <a:ahLst/>
            <a:cxnLst/>
            <a:rect r="r" b="b" t="t" l="l"/>
            <a:pathLst>
              <a:path h="5302065" w="4252167">
                <a:moveTo>
                  <a:pt x="0" y="0"/>
                </a:moveTo>
                <a:lnTo>
                  <a:pt x="4252168" y="0"/>
                </a:lnTo>
                <a:lnTo>
                  <a:pt x="4252168" y="5302065"/>
                </a:lnTo>
                <a:lnTo>
                  <a:pt x="0" y="5302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9651" r="0" b="-3421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754" y="-325366"/>
            <a:ext cx="8820246" cy="3932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5. Which bishop blessed the foundation stone of the new Becket school building?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622677" y="7019139"/>
            <a:ext cx="3073263" cy="4556696"/>
          </a:xfrm>
          <a:custGeom>
            <a:avLst/>
            <a:gdLst/>
            <a:ahLst/>
            <a:cxnLst/>
            <a:rect r="r" b="b" t="t" l="l"/>
            <a:pathLst>
              <a:path h="4556696" w="3073263">
                <a:moveTo>
                  <a:pt x="0" y="0"/>
                </a:moveTo>
                <a:lnTo>
                  <a:pt x="3073264" y="0"/>
                </a:lnTo>
                <a:lnTo>
                  <a:pt x="3073264" y="4556696"/>
                </a:lnTo>
                <a:lnTo>
                  <a:pt x="0" y="455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392367" y="2444045"/>
            <a:ext cx="6866933" cy="4575094"/>
          </a:xfrm>
          <a:custGeom>
            <a:avLst/>
            <a:gdLst/>
            <a:ahLst/>
            <a:cxnLst/>
            <a:rect r="r" b="b" t="t" l="l"/>
            <a:pathLst>
              <a:path h="4575094" w="6866933">
                <a:moveTo>
                  <a:pt x="0" y="0"/>
                </a:moveTo>
                <a:lnTo>
                  <a:pt x="6866933" y="0"/>
                </a:lnTo>
                <a:lnTo>
                  <a:pt x="6866933" y="4575094"/>
                </a:lnTo>
                <a:lnTo>
                  <a:pt x="0" y="4575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49922" y="6397259"/>
            <a:ext cx="3753272" cy="3512835"/>
          </a:xfrm>
          <a:custGeom>
            <a:avLst/>
            <a:gdLst/>
            <a:ahLst/>
            <a:cxnLst/>
            <a:rect r="r" b="b" t="t" l="l"/>
            <a:pathLst>
              <a:path h="3512835" w="3753272">
                <a:moveTo>
                  <a:pt x="0" y="0"/>
                </a:moveTo>
                <a:lnTo>
                  <a:pt x="3753273" y="0"/>
                </a:lnTo>
                <a:lnTo>
                  <a:pt x="3753273" y="3512835"/>
                </a:lnTo>
                <a:lnTo>
                  <a:pt x="0" y="35128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8131" y="1000067"/>
            <a:ext cx="8144547" cy="6556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3"/>
              </a:lnSpc>
            </a:pPr>
          </a:p>
          <a:p>
            <a:pPr algn="ctr">
              <a:lnSpc>
                <a:spcPts val="5813"/>
              </a:lnSpc>
            </a:pPr>
          </a:p>
          <a:p>
            <a:pPr algn="ctr">
              <a:lnSpc>
                <a:spcPts val="5813"/>
              </a:lnSpc>
            </a:pPr>
            <a:r>
              <a:rPr lang="en-US" b="true" sz="3566" spc="156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5. Which bishop blessed the foundation stone of the new Becket school building?</a:t>
            </a:r>
          </a:p>
          <a:p>
            <a:pPr algn="ctr">
              <a:lnSpc>
                <a:spcPts val="5813"/>
              </a:lnSpc>
            </a:pPr>
          </a:p>
          <a:p>
            <a:pPr algn="ctr">
              <a:lnSpc>
                <a:spcPts val="5813"/>
              </a:lnSpc>
            </a:pPr>
            <a:r>
              <a:rPr lang="en-US" b="true" sz="3566" spc="156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Bishop Malcolm (9</a:t>
            </a:r>
            <a:r>
              <a:rPr lang="en-US" b="true" sz="3566" spc="156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th</a:t>
            </a:r>
            <a:r>
              <a:rPr lang="en-US" b="true" sz="3566" spc="156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Bishop of Nottingham, Bishop Malcolm is now the Bishop of Liverpool)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1805" y="3034978"/>
            <a:ext cx="8820246" cy="3141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6. In the chapel, what colour are the walls on the sanctuary and what colour is the carpet on the sanctuary?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687197" y="600347"/>
            <a:ext cx="6572103" cy="4690838"/>
          </a:xfrm>
          <a:custGeom>
            <a:avLst/>
            <a:gdLst/>
            <a:ahLst/>
            <a:cxnLst/>
            <a:rect r="r" b="b" t="t" l="l"/>
            <a:pathLst>
              <a:path h="4690838" w="6572103">
                <a:moveTo>
                  <a:pt x="0" y="0"/>
                </a:moveTo>
                <a:lnTo>
                  <a:pt x="6572103" y="0"/>
                </a:lnTo>
                <a:lnTo>
                  <a:pt x="6572103" y="4690839"/>
                </a:lnTo>
                <a:lnTo>
                  <a:pt x="0" y="46908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87197" y="5589072"/>
            <a:ext cx="6572103" cy="4004952"/>
          </a:xfrm>
          <a:custGeom>
            <a:avLst/>
            <a:gdLst/>
            <a:ahLst/>
            <a:cxnLst/>
            <a:rect r="r" b="b" t="t" l="l"/>
            <a:pathLst>
              <a:path h="4004952" w="6572103">
                <a:moveTo>
                  <a:pt x="0" y="0"/>
                </a:moveTo>
                <a:lnTo>
                  <a:pt x="6572103" y="0"/>
                </a:lnTo>
                <a:lnTo>
                  <a:pt x="6572103" y="4004952"/>
                </a:lnTo>
                <a:lnTo>
                  <a:pt x="0" y="4004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384" r="0" b="-946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7968" y="693874"/>
            <a:ext cx="8556032" cy="8564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5"/>
              </a:lnSpc>
            </a:pPr>
            <a:r>
              <a:rPr lang="en-US" b="true" sz="2764" spc="121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6. In the chapel, what colour are the walls on the sanctuary and what colour is the carpet on the sanctuary?</a:t>
            </a:r>
          </a:p>
          <a:p>
            <a:pPr algn="ctr">
              <a:lnSpc>
                <a:spcPts val="4505"/>
              </a:lnSpc>
            </a:pPr>
          </a:p>
          <a:p>
            <a:pPr algn="ctr">
              <a:lnSpc>
                <a:spcPts val="4505"/>
              </a:lnSpc>
            </a:pPr>
            <a:r>
              <a:rPr lang="en-US" b="true" sz="2764" spc="121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Blue walls and golden carpet - Becket colours! The chapel was carefully designed to reflect and celebrate our patron and history. </a:t>
            </a:r>
          </a:p>
          <a:p>
            <a:pPr algn="ctr">
              <a:lnSpc>
                <a:spcPts val="4505"/>
              </a:lnSpc>
            </a:pPr>
          </a:p>
          <a:p>
            <a:pPr algn="ctr">
              <a:lnSpc>
                <a:spcPts val="4505"/>
              </a:lnSpc>
            </a:pPr>
            <a:r>
              <a:rPr lang="en-US" b="true" sz="2764" spc="121">
                <a:solidFill>
                  <a:srgbClr val="6FA8DC"/>
                </a:solidFill>
                <a:latin typeface="Poppins Bold"/>
                <a:ea typeface="Poppins Bold"/>
                <a:cs typeface="Poppins Bold"/>
                <a:sym typeface="Poppins Bold"/>
              </a:rPr>
              <a:t>The sanctuary is the most sacred part of a Catholic church or chapel. It's the area around the altar, where the priest celebrates Mass - where the bread and wine become the body and blood of Jesus. The word "sanctuary" means holy place.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146375" y="2682127"/>
            <a:ext cx="9496581" cy="5940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78"/>
              </a:lnSpc>
            </a:pPr>
            <a:r>
              <a:rPr lang="en-US" b="true" sz="4158" spc="18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7. Can you fully name all 6 houses?</a:t>
            </a:r>
          </a:p>
          <a:p>
            <a:pPr algn="ctr">
              <a:lnSpc>
                <a:spcPts val="6778"/>
              </a:lnSpc>
            </a:pPr>
          </a:p>
          <a:p>
            <a:pPr algn="ctr">
              <a:lnSpc>
                <a:spcPts val="6778"/>
              </a:lnSpc>
            </a:pPr>
            <a:r>
              <a:rPr lang="en-US" b="true" sz="4158" spc="18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(4 are ‘saints’ and </a:t>
            </a:r>
          </a:p>
          <a:p>
            <a:pPr algn="ctr">
              <a:lnSpc>
                <a:spcPts val="6778"/>
              </a:lnSpc>
            </a:pPr>
            <a:r>
              <a:rPr lang="en-US" b="true" sz="4158" spc="18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 are ‘blessed’!)</a:t>
            </a:r>
          </a:p>
          <a:p>
            <a:pPr algn="ctr">
              <a:lnSpc>
                <a:spcPts val="6778"/>
              </a:lnSpc>
            </a:pPr>
          </a:p>
          <a:p>
            <a:pPr algn="ctr">
              <a:lnSpc>
                <a:spcPts val="6778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072688" y="6669012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3632" y="675765"/>
            <a:ext cx="8899522" cy="8773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1"/>
              </a:lnSpc>
            </a:pPr>
            <a:r>
              <a:rPr lang="en-US" b="true" sz="3295" spc="144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7. Can you fully name all 6 houses?</a:t>
            </a:r>
          </a:p>
          <a:p>
            <a:pPr algn="ctr">
              <a:lnSpc>
                <a:spcPts val="5371"/>
              </a:lnSpc>
            </a:pP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4" tooltip="https://en.wikipedia.org/wiki/Bernadette_Soubirous"/>
              </a:rPr>
              <a:t>Bernadette Soubirous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(Lourdes)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5" tooltip="https://en.wikipedia.org/wiki/Edmund_Campion"/>
              </a:rPr>
              <a:t>Edmund Campion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 (an English Martyr) 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Blessed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6" tooltip="https://en.wikipedia.org/wiki/Nicholas_Garlick"/>
              </a:rPr>
              <a:t>Nicholas Garlick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 (an English Martyr)  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7" tooltip="https://en.wikipedia.org/wiki/Saint_Patrick"/>
              </a:rPr>
              <a:t>Patrick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Blessed 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8" tooltip="https://en.wikipedia.org/wiki/Robert_Ludlam"/>
              </a:rPr>
              <a:t>Robert Ludlam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 (an English Martyr)</a:t>
            </a:r>
          </a:p>
          <a:p>
            <a:pPr algn="l" marL="711447" indent="-355723" lvl="1">
              <a:lnSpc>
                <a:spcPts val="5371"/>
              </a:lnSpc>
              <a:buAutoNum type="arabicPeriod" startAt="1"/>
            </a:pP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</a:rPr>
              <a:t>Saint T</a:t>
            </a:r>
            <a:r>
              <a:rPr lang="en-US" sz="3295" spc="144">
                <a:solidFill>
                  <a:srgbClr val="222B56"/>
                </a:solidFill>
                <a:latin typeface="Poppins"/>
                <a:ea typeface="Poppins"/>
                <a:cs typeface="Poppins"/>
                <a:sym typeface="Poppins"/>
                <a:hlinkClick r:id="rId9" tooltip="https://en.wikipedia.org/wiki/Th%C3%A9r%C3%A8se_of_Lisieux"/>
              </a:rPr>
              <a:t>hérèse of Lisieux</a:t>
            </a:r>
          </a:p>
          <a:p>
            <a:pPr algn="ctr">
              <a:lnSpc>
                <a:spcPts val="5371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249785" y="5328507"/>
            <a:ext cx="3574733" cy="4114800"/>
          </a:xfrm>
          <a:custGeom>
            <a:avLst/>
            <a:gdLst/>
            <a:ahLst/>
            <a:cxnLst/>
            <a:rect r="r" b="b" t="t" l="l"/>
            <a:pathLst>
              <a:path h="4114800" w="3574733">
                <a:moveTo>
                  <a:pt x="0" y="0"/>
                </a:moveTo>
                <a:lnTo>
                  <a:pt x="3574733" y="0"/>
                </a:lnTo>
                <a:lnTo>
                  <a:pt x="35747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32417" y="2513976"/>
            <a:ext cx="8809470" cy="471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88"/>
              </a:lnSpc>
            </a:pPr>
            <a:r>
              <a:rPr lang="en-US" b="true" sz="3857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8. What was the song used for this year’s school music video? (2024)</a:t>
            </a:r>
          </a:p>
          <a:p>
            <a:pPr algn="ctr">
              <a:lnSpc>
                <a:spcPts val="6288"/>
              </a:lnSpc>
            </a:pPr>
          </a:p>
          <a:p>
            <a:pPr algn="ctr">
              <a:lnSpc>
                <a:spcPts val="6288"/>
              </a:lnSpc>
            </a:pPr>
          </a:p>
          <a:p>
            <a:pPr algn="ctr">
              <a:lnSpc>
                <a:spcPts val="6288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31712" y="987495"/>
            <a:ext cx="8153478" cy="10253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8. What was the song used for this year’s school music video? (2024)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Unwritten by Natasha Bedingfield!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Let’s finish it by watching it as we celebrate our wonderful faith community, patron and building this week!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12558" y="2318055"/>
            <a:ext cx="8153478" cy="7320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2024 - 2025 School Music Video 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Enjoy!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  <a:r>
              <a:rPr lang="en-US" b="true" sz="3570" spc="157" u="sng">
                <a:solidFill>
                  <a:srgbClr val="6FA8DC"/>
                </a:solidFill>
                <a:latin typeface="Poppins Bold"/>
                <a:ea typeface="Poppins Bold"/>
                <a:cs typeface="Poppins Bold"/>
                <a:sym typeface="Poppins Bold"/>
                <a:hlinkClick r:id="rId4" tooltip="https://drive.google.com/file/d/1C6QMCFd5a3syORqO0CXMRtGyY7o_AWYj/view?usp=sharing"/>
              </a:rPr>
              <a:t>https://drive.google.com/file/d/1C6QMCFd5a3syORqO0CXMRtGyY7o_AWYj/view?usp=sharing</a:t>
            </a:r>
            <a:r>
              <a:rPr lang="en-US" b="true" sz="3570" spc="157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  <a:p>
            <a:pPr algn="ctr">
              <a:lnSpc>
                <a:spcPts val="5820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713130" y="4630360"/>
            <a:ext cx="6862513" cy="4760869"/>
          </a:xfrm>
          <a:custGeom>
            <a:avLst/>
            <a:gdLst/>
            <a:ahLst/>
            <a:cxnLst/>
            <a:rect r="r" b="b" t="t" l="l"/>
            <a:pathLst>
              <a:path h="4760869" w="6862513">
                <a:moveTo>
                  <a:pt x="0" y="0"/>
                </a:moveTo>
                <a:lnTo>
                  <a:pt x="6862513" y="0"/>
                </a:lnTo>
                <a:lnTo>
                  <a:pt x="6862513" y="4760869"/>
                </a:lnTo>
                <a:lnTo>
                  <a:pt x="0" y="4760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0650" y="1366538"/>
            <a:ext cx="8973350" cy="2694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46809" indent="-473405" lvl="1">
              <a:lnSpc>
                <a:spcPts val="7148"/>
              </a:lnSpc>
              <a:buAutoNum type="arabicPeriod" startAt="1"/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What year did the Becket School move to this new building?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367796" y="6669012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36553" y="1799106"/>
            <a:ext cx="8973350" cy="2694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What year did the Becket School move to this new building?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02455" y="4972050"/>
            <a:ext cx="8641545" cy="272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4"/>
              </a:lnSpc>
            </a:pPr>
            <a:r>
              <a:rPr lang="en-US" b="true" sz="3315" spc="145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The Becket school moved to its new site, on The Becket Way, at the beginning of the 2009–2010 academic year.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2221" y="3511321"/>
            <a:ext cx="8973350" cy="3599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2. How many correct current Becket staff can you name who are past Becket students?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0650" y="2241974"/>
            <a:ext cx="8973350" cy="6313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2. How many correct current Becket staff can you name who are past Becket students?</a:t>
            </a:r>
          </a:p>
          <a:p>
            <a:pPr algn="ctr">
              <a:lnSpc>
                <a:spcPts val="7148"/>
              </a:lnSpc>
            </a:pPr>
          </a:p>
          <a:p>
            <a:pPr algn="ctr">
              <a:lnSpc>
                <a:spcPts val="7148"/>
              </a:lnSpc>
            </a:pPr>
            <a:r>
              <a:rPr lang="en-US" b="true" sz="4385" spc="192">
                <a:solidFill>
                  <a:srgbClr val="E3C219"/>
                </a:solidFill>
                <a:latin typeface="Poppins Bold"/>
                <a:ea typeface="Poppins Bold"/>
                <a:cs typeface="Poppins Bold"/>
                <a:sym typeface="Poppins Bold"/>
              </a:rPr>
              <a:t>Clue * - There are 5 staff members!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3754" y="1698350"/>
            <a:ext cx="8820246" cy="7094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2. How many correct current Becket staff can you name who are past Becket students?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Mrs Shenton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 Belshaw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 Ryder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Mrs Hanson Chambers</a:t>
            </a: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Ruth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3754" y="2682381"/>
            <a:ext cx="8820246" cy="7094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3. What does “Laborare Est Orare” mean on our school badge?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E3C219"/>
                </a:solidFill>
                <a:latin typeface="Poppins Bold"/>
                <a:ea typeface="Poppins Bold"/>
                <a:cs typeface="Poppins Bold"/>
                <a:sym typeface="Poppins Bold"/>
              </a:rPr>
              <a:t>*Big bonus point if you can name which saint founded the motto?!</a:t>
            </a:r>
          </a:p>
          <a:p>
            <a:pPr algn="ctr">
              <a:lnSpc>
                <a:spcPts val="6295"/>
              </a:lnSpc>
            </a:pPr>
          </a:p>
          <a:p>
            <a:pPr algn="ctr">
              <a:lnSpc>
                <a:spcPts val="6295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722198" y="612620"/>
            <a:ext cx="4499394" cy="4211159"/>
          </a:xfrm>
          <a:custGeom>
            <a:avLst/>
            <a:gdLst/>
            <a:ahLst/>
            <a:cxnLst/>
            <a:rect r="r" b="b" t="t" l="l"/>
            <a:pathLst>
              <a:path h="4211159" w="4499394">
                <a:moveTo>
                  <a:pt x="0" y="0"/>
                </a:moveTo>
                <a:lnTo>
                  <a:pt x="4499394" y="0"/>
                </a:lnTo>
                <a:lnTo>
                  <a:pt x="4499394" y="4211159"/>
                </a:lnTo>
                <a:lnTo>
                  <a:pt x="0" y="4211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18178" y="6377400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163897" y="5143500"/>
            <a:ext cx="3615996" cy="4666076"/>
          </a:xfrm>
          <a:custGeom>
            <a:avLst/>
            <a:gdLst/>
            <a:ahLst/>
            <a:cxnLst/>
            <a:rect r="r" b="b" t="t" l="l"/>
            <a:pathLst>
              <a:path h="4666076" w="3615996">
                <a:moveTo>
                  <a:pt x="0" y="0"/>
                </a:moveTo>
                <a:lnTo>
                  <a:pt x="3615996" y="0"/>
                </a:lnTo>
                <a:lnTo>
                  <a:pt x="3615996" y="4666076"/>
                </a:lnTo>
                <a:lnTo>
                  <a:pt x="0" y="46660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5054" b="-3205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04551" y="1133884"/>
            <a:ext cx="8268120" cy="1005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2"/>
              </a:lnSpc>
            </a:pPr>
            <a:r>
              <a:rPr lang="en-US" b="true" sz="3044" spc="133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3. What does “Laborare Est Orare” mean on our school badge?</a:t>
            </a:r>
          </a:p>
          <a:p>
            <a:pPr algn="ctr">
              <a:lnSpc>
                <a:spcPts val="4962"/>
              </a:lnSpc>
            </a:pPr>
          </a:p>
          <a:p>
            <a:pPr algn="ctr">
              <a:lnSpc>
                <a:spcPts val="4962"/>
              </a:lnSpc>
            </a:pP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The Latin of our motto literally means </a:t>
            </a:r>
            <a:r>
              <a:rPr lang="en-US" b="true" sz="3044" spc="133" u="sng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“work is prayer” or more commonly “to work is to pray”</a:t>
            </a: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and comes from the Catholic order of Benedictine monks who believed that they could offer their work as a devotion to God.</a:t>
            </a:r>
          </a:p>
          <a:p>
            <a:pPr algn="ctr">
              <a:lnSpc>
                <a:spcPts val="4962"/>
              </a:lnSpc>
            </a:pP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Not only is this fitting for school students,</a:t>
            </a:r>
            <a:r>
              <a:rPr lang="en-US" b="true" sz="3044" spc="133" u="sng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 St Benedict, </a:t>
            </a:r>
            <a:r>
              <a:rPr lang="en-US" b="true" sz="3044" spc="133">
                <a:solidFill>
                  <a:srgbClr val="BA3838"/>
                </a:solidFill>
                <a:latin typeface="Poppins Bold"/>
                <a:ea typeface="Poppins Bold"/>
                <a:cs typeface="Poppins Bold"/>
                <a:sym typeface="Poppins Bold"/>
              </a:rPr>
              <a:t>from whom the Benedictine Order get their name, is also the patron saint of education.</a:t>
            </a:r>
          </a:p>
          <a:p>
            <a:pPr algn="ctr">
              <a:lnSpc>
                <a:spcPts val="4962"/>
              </a:lnSpc>
            </a:pPr>
          </a:p>
          <a:p>
            <a:pPr algn="ctr">
              <a:lnSpc>
                <a:spcPts val="4962"/>
              </a:lnSpc>
            </a:pPr>
          </a:p>
          <a:p>
            <a:pPr algn="ctr">
              <a:lnSpc>
                <a:spcPts val="496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5790" y="0"/>
            <a:ext cx="8632210" cy="10287000"/>
            <a:chOff x="0" y="0"/>
            <a:chExt cx="227350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350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73504">
                  <a:moveTo>
                    <a:pt x="0" y="0"/>
                  </a:moveTo>
                  <a:lnTo>
                    <a:pt x="2273504" y="0"/>
                  </a:lnTo>
                  <a:lnTo>
                    <a:pt x="22735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22B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7350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819033" y="1736104"/>
            <a:ext cx="6906135" cy="6463722"/>
          </a:xfrm>
          <a:custGeom>
            <a:avLst/>
            <a:gdLst/>
            <a:ahLst/>
            <a:cxnLst/>
            <a:rect r="r" b="b" t="t" l="l"/>
            <a:pathLst>
              <a:path h="6463722" w="6906135">
                <a:moveTo>
                  <a:pt x="0" y="0"/>
                </a:moveTo>
                <a:lnTo>
                  <a:pt x="6906134" y="0"/>
                </a:lnTo>
                <a:lnTo>
                  <a:pt x="6906134" y="6463722"/>
                </a:lnTo>
                <a:lnTo>
                  <a:pt x="0" y="6463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77192" y="4655681"/>
            <a:ext cx="6826059" cy="4872099"/>
          </a:xfrm>
          <a:custGeom>
            <a:avLst/>
            <a:gdLst/>
            <a:ahLst/>
            <a:cxnLst/>
            <a:rect r="r" b="b" t="t" l="l"/>
            <a:pathLst>
              <a:path h="4872099" w="6826059">
                <a:moveTo>
                  <a:pt x="0" y="0"/>
                </a:moveTo>
                <a:lnTo>
                  <a:pt x="6826059" y="0"/>
                </a:lnTo>
                <a:lnTo>
                  <a:pt x="6826059" y="4872099"/>
                </a:lnTo>
                <a:lnTo>
                  <a:pt x="0" y="48720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03251" y="6397259"/>
            <a:ext cx="3492690" cy="5178575"/>
          </a:xfrm>
          <a:custGeom>
            <a:avLst/>
            <a:gdLst/>
            <a:ahLst/>
            <a:cxnLst/>
            <a:rect r="r" b="b" t="t" l="l"/>
            <a:pathLst>
              <a:path h="5178575" w="3492690">
                <a:moveTo>
                  <a:pt x="0" y="0"/>
                </a:moveTo>
                <a:lnTo>
                  <a:pt x="3492690" y="0"/>
                </a:lnTo>
                <a:lnTo>
                  <a:pt x="3492690" y="5178576"/>
                </a:lnTo>
                <a:lnTo>
                  <a:pt x="0" y="51785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3754" y="1688873"/>
            <a:ext cx="8820246" cy="2351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5"/>
              </a:lnSpc>
            </a:pPr>
            <a:r>
              <a:rPr lang="en-US" b="true" sz="3862" spc="169">
                <a:solidFill>
                  <a:srgbClr val="222B56"/>
                </a:solidFill>
                <a:latin typeface="Poppins Bold"/>
                <a:ea typeface="Poppins Bold"/>
                <a:cs typeface="Poppins Bold"/>
                <a:sym typeface="Poppins Bold"/>
              </a:rPr>
              <a:t>4. Whose statue is behind the Mary mosaic (from the old Becket) at the front of School?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8EA66677158F4FB1B062E8B5F14898" ma:contentTypeVersion="18" ma:contentTypeDescription="Create a new document." ma:contentTypeScope="" ma:versionID="d932ff2d8f2f870a9846a556b4f09826">
  <xsd:schema xmlns:xsd="http://www.w3.org/2001/XMLSchema" xmlns:xs="http://www.w3.org/2001/XMLSchema" xmlns:p="http://schemas.microsoft.com/office/2006/metadata/properties" xmlns:ns1="http://schemas.microsoft.com/sharepoint/v3" xmlns:ns2="539312b4-86b0-431b-b01a-843fe757a746" xmlns:ns3="2cae9641-0f23-42a7-b090-e448a65a53ef" targetNamespace="http://schemas.microsoft.com/office/2006/metadata/properties" ma:root="true" ma:fieldsID="df0e871a49893649676664f8c83e59bc" ns1:_="" ns2:_="" ns3:_="">
    <xsd:import namespace="http://schemas.microsoft.com/sharepoint/v3"/>
    <xsd:import namespace="539312b4-86b0-431b-b01a-843fe757a746"/>
    <xsd:import namespace="2cae9641-0f23-42a7-b090-e448a65a53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312b4-86b0-431b-b01a-843fe757a7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8bb346c-0dae-4bed-b835-e1cba8e1b0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ae9641-0f23-42a7-b090-e448a65a53e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ea4debf-edf0-4229-ac90-516da9424e60}" ma:internalName="TaxCatchAll" ma:showField="CatchAllData" ma:web="2cae9641-0f23-42a7-b090-e448a65a53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cae9641-0f23-42a7-b090-e448a65a53ef" xsi:nil="true"/>
    <_ip_UnifiedCompliancePolicyProperties xmlns="http://schemas.microsoft.com/sharepoint/v3" xsi:nil="true"/>
    <lcf76f155ced4ddcb4097134ff3c332f xmlns="539312b4-86b0-431b-b01a-843fe757a7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1D44F7-1BE0-4A5A-9B80-AC0C4CEB43CC}"/>
</file>

<file path=customXml/itemProps2.xml><?xml version="1.0" encoding="utf-8"?>
<ds:datastoreItem xmlns:ds="http://schemas.openxmlformats.org/officeDocument/2006/customXml" ds:itemID="{B840E42E-4628-4926-8FDD-56B56A7EFD78}"/>
</file>

<file path=customXml/itemProps3.xml><?xml version="1.0" encoding="utf-8"?>
<ds:datastoreItem xmlns:ds="http://schemas.openxmlformats.org/officeDocument/2006/customXml" ds:itemID="{5C2295E6-6E21-46F3-A325-A26749FD7E1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Becket School - Quiz - May 2025</dc:title>
  <cp:revision>1</cp:revision>
  <dcterms:created xsi:type="dcterms:W3CDTF">2006-08-16T00:00:00Z</dcterms:created>
  <dcterms:modified xsi:type="dcterms:W3CDTF">2011-08-01T06:04:30Z</dcterms:modified>
  <dc:identifier>DAGm39m41Cs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0x010100608EA66677158F4FB1B062E8B5F14898</vt:lpwstr>
  </property>
</Properties>
</file>