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Calibri" panose="020F0502020204030204" pitchFamily="34" charset="0"/>
      <p:regular r:id="rId11"/>
      <p:bold r:id="rId12"/>
      <p:italic r:id="rId13"/>
      <p:boldItalic r:id="rId14"/>
    </p:embeddedFont>
    <p:embeddedFont>
      <p:font typeface="Canva Sans" panose="020B0604020202020204" charset="0"/>
      <p:regular r:id="rId15"/>
    </p:embeddedFont>
    <p:embeddedFont>
      <p:font typeface="Canva Sans Bold" panose="020B0604020202020204" charset="0"/>
      <p:regular r:id="rId16"/>
    </p:embeddedFont>
    <p:embeddedFont>
      <p:font typeface="Canva Sans Italics"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754"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hyperlink" Target="https://paxchristi.org.uk/peace-sunday-2026/"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paxchristi.org.uk/peace-education/secondary/workshop-resources/" TargetMode="External"/><Relationship Id="rId5" Type="http://schemas.openxmlformats.org/officeDocument/2006/relationships/hyperlink" Target="https://www.youtube.com/watch?v=-YJ2Ip5FwOE" TargetMode="External"/><Relationship Id="rId4" Type="http://schemas.openxmlformats.org/officeDocument/2006/relationships/hyperlink" Target="https://tinyurl.com/mwfvw6bz"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www.paxchristi.org.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9D4EF"/>
        </a:solidFill>
        <a:effectLst/>
      </p:bgPr>
    </p:bg>
    <p:spTree>
      <p:nvGrpSpPr>
        <p:cNvPr id="1" name=""/>
        <p:cNvGrpSpPr/>
        <p:nvPr/>
      </p:nvGrpSpPr>
      <p:grpSpPr>
        <a:xfrm>
          <a:off x="0" y="0"/>
          <a:ext cx="0" cy="0"/>
          <a:chOff x="0" y="0"/>
          <a:chExt cx="0" cy="0"/>
        </a:xfrm>
      </p:grpSpPr>
      <p:sp>
        <p:nvSpPr>
          <p:cNvPr id="2" name="Freeform 2"/>
          <p:cNvSpPr/>
          <p:nvPr/>
        </p:nvSpPr>
        <p:spPr>
          <a:xfrm>
            <a:off x="-1270152" y="6633903"/>
            <a:ext cx="5903241" cy="3874673"/>
          </a:xfrm>
          <a:custGeom>
            <a:avLst/>
            <a:gdLst/>
            <a:ahLst/>
            <a:cxnLst/>
            <a:rect l="l" t="t" r="r" b="b"/>
            <a:pathLst>
              <a:path w="5903241" h="3874673">
                <a:moveTo>
                  <a:pt x="0" y="0"/>
                </a:moveTo>
                <a:lnTo>
                  <a:pt x="5903242" y="0"/>
                </a:lnTo>
                <a:lnTo>
                  <a:pt x="5903242" y="3874673"/>
                </a:lnTo>
                <a:lnTo>
                  <a:pt x="0" y="3874673"/>
                </a:lnTo>
                <a:lnTo>
                  <a:pt x="0" y="0"/>
                </a:lnTo>
                <a:close/>
              </a:path>
            </a:pathLst>
          </a:custGeom>
          <a:blipFill>
            <a:blip r:embed="rId2"/>
            <a:stretch>
              <a:fillRect/>
            </a:stretch>
          </a:blipFill>
        </p:spPr>
      </p:sp>
      <p:sp>
        <p:nvSpPr>
          <p:cNvPr id="3" name="TextBox 3"/>
          <p:cNvSpPr txBox="1"/>
          <p:nvPr/>
        </p:nvSpPr>
        <p:spPr>
          <a:xfrm>
            <a:off x="3355170" y="1860807"/>
            <a:ext cx="11577660" cy="1434459"/>
          </a:xfrm>
          <a:prstGeom prst="rect">
            <a:avLst/>
          </a:prstGeom>
        </p:spPr>
        <p:txBody>
          <a:bodyPr lIns="0" tIns="0" rIns="0" bIns="0" rtlCol="0" anchor="t">
            <a:spAutoFit/>
          </a:bodyPr>
          <a:lstStyle/>
          <a:p>
            <a:pPr algn="ctr">
              <a:lnSpc>
                <a:spcPts val="11760"/>
              </a:lnSpc>
            </a:pPr>
            <a:r>
              <a:rPr lang="en-US" sz="8400" b="1">
                <a:solidFill>
                  <a:srgbClr val="000000"/>
                </a:solidFill>
                <a:latin typeface="Canva Sans Bold"/>
                <a:ea typeface="Canva Sans Bold"/>
                <a:cs typeface="Canva Sans Bold"/>
                <a:sym typeface="Canva Sans Bold"/>
              </a:rPr>
              <a:t>Peace Sunday 2026</a:t>
            </a:r>
          </a:p>
        </p:txBody>
      </p:sp>
      <p:sp>
        <p:nvSpPr>
          <p:cNvPr id="4" name="Freeform 4"/>
          <p:cNvSpPr/>
          <p:nvPr/>
        </p:nvSpPr>
        <p:spPr>
          <a:xfrm rot="-10800000">
            <a:off x="14142217" y="0"/>
            <a:ext cx="5664685" cy="3718093"/>
          </a:xfrm>
          <a:custGeom>
            <a:avLst/>
            <a:gdLst/>
            <a:ahLst/>
            <a:cxnLst/>
            <a:rect l="l" t="t" r="r" b="b"/>
            <a:pathLst>
              <a:path w="5664685" h="3718093">
                <a:moveTo>
                  <a:pt x="0" y="0"/>
                </a:moveTo>
                <a:lnTo>
                  <a:pt x="5664685" y="0"/>
                </a:lnTo>
                <a:lnTo>
                  <a:pt x="5664685" y="3718093"/>
                </a:lnTo>
                <a:lnTo>
                  <a:pt x="0" y="3718093"/>
                </a:lnTo>
                <a:lnTo>
                  <a:pt x="0" y="0"/>
                </a:lnTo>
                <a:close/>
              </a:path>
            </a:pathLst>
          </a:custGeom>
          <a:blipFill>
            <a:blip r:embed="rId2"/>
            <a:stretch>
              <a:fillRect/>
            </a:stretch>
          </a:blipFill>
        </p:spPr>
      </p:sp>
      <p:sp>
        <p:nvSpPr>
          <p:cNvPr id="5" name="TextBox 5"/>
          <p:cNvSpPr txBox="1"/>
          <p:nvPr/>
        </p:nvSpPr>
        <p:spPr>
          <a:xfrm>
            <a:off x="1368585" y="3848100"/>
            <a:ext cx="15550828" cy="1953260"/>
          </a:xfrm>
          <a:prstGeom prst="rect">
            <a:avLst/>
          </a:prstGeom>
        </p:spPr>
        <p:txBody>
          <a:bodyPr wrap="square" lIns="0" tIns="0" rIns="0" bIns="0" rtlCol="0" anchor="t">
            <a:spAutoFit/>
          </a:bodyPr>
          <a:lstStyle/>
          <a:p>
            <a:pPr algn="ctr">
              <a:lnSpc>
                <a:spcPts val="7839"/>
              </a:lnSpc>
            </a:pPr>
            <a:r>
              <a:rPr lang="en-US" sz="5599" b="1" dirty="0">
                <a:solidFill>
                  <a:srgbClr val="000000"/>
                </a:solidFill>
                <a:latin typeface="Canva Sans Bold"/>
                <a:ea typeface="Canva Sans Bold"/>
                <a:cs typeface="Canva Sans Bold"/>
                <a:sym typeface="Canva Sans Bold"/>
              </a:rPr>
              <a:t>Peace be with you all:</a:t>
            </a:r>
          </a:p>
          <a:p>
            <a:pPr algn="ctr">
              <a:lnSpc>
                <a:spcPts val="7839"/>
              </a:lnSpc>
            </a:pPr>
            <a:r>
              <a:rPr lang="en-US" sz="5599" b="1" dirty="0">
                <a:solidFill>
                  <a:srgbClr val="000000"/>
                </a:solidFill>
                <a:latin typeface="Canva Sans Bold"/>
                <a:ea typeface="Canva Sans Bold"/>
                <a:cs typeface="Canva Sans Bold"/>
                <a:sym typeface="Canva Sans Bold"/>
              </a:rPr>
              <a:t>Towards an “unarmed and disarming” peace</a:t>
            </a:r>
          </a:p>
        </p:txBody>
      </p:sp>
      <p:sp>
        <p:nvSpPr>
          <p:cNvPr id="6" name="Freeform 6"/>
          <p:cNvSpPr/>
          <p:nvPr/>
        </p:nvSpPr>
        <p:spPr>
          <a:xfrm>
            <a:off x="7230617" y="5931367"/>
            <a:ext cx="3826764" cy="4114800"/>
          </a:xfrm>
          <a:custGeom>
            <a:avLst/>
            <a:gdLst/>
            <a:ahLst/>
            <a:cxnLst/>
            <a:rect l="l" t="t" r="r" b="b"/>
            <a:pathLst>
              <a:path w="3826764" h="4114800">
                <a:moveTo>
                  <a:pt x="0" y="0"/>
                </a:moveTo>
                <a:lnTo>
                  <a:pt x="3826764" y="0"/>
                </a:lnTo>
                <a:lnTo>
                  <a:pt x="3826764"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9D4EF"/>
        </a:solidFill>
        <a:effectLst/>
      </p:bgPr>
    </p:bg>
    <p:spTree>
      <p:nvGrpSpPr>
        <p:cNvPr id="1" name=""/>
        <p:cNvGrpSpPr/>
        <p:nvPr/>
      </p:nvGrpSpPr>
      <p:grpSpPr>
        <a:xfrm>
          <a:off x="0" y="0"/>
          <a:ext cx="0" cy="0"/>
          <a:chOff x="0" y="0"/>
          <a:chExt cx="0" cy="0"/>
        </a:xfrm>
      </p:grpSpPr>
      <p:sp>
        <p:nvSpPr>
          <p:cNvPr id="2" name="Freeform 2"/>
          <p:cNvSpPr/>
          <p:nvPr/>
        </p:nvSpPr>
        <p:spPr>
          <a:xfrm>
            <a:off x="-1270152" y="6633903"/>
            <a:ext cx="5903241" cy="3874673"/>
          </a:xfrm>
          <a:custGeom>
            <a:avLst/>
            <a:gdLst/>
            <a:ahLst/>
            <a:cxnLst/>
            <a:rect l="l" t="t" r="r" b="b"/>
            <a:pathLst>
              <a:path w="5903241" h="3874673">
                <a:moveTo>
                  <a:pt x="0" y="0"/>
                </a:moveTo>
                <a:lnTo>
                  <a:pt x="5903242" y="0"/>
                </a:lnTo>
                <a:lnTo>
                  <a:pt x="5903242" y="3874673"/>
                </a:lnTo>
                <a:lnTo>
                  <a:pt x="0" y="3874673"/>
                </a:lnTo>
                <a:lnTo>
                  <a:pt x="0" y="0"/>
                </a:lnTo>
                <a:close/>
              </a:path>
            </a:pathLst>
          </a:custGeom>
          <a:blipFill>
            <a:blip r:embed="rId2"/>
            <a:stretch>
              <a:fillRect/>
            </a:stretch>
          </a:blipFill>
        </p:spPr>
      </p:sp>
      <p:sp>
        <p:nvSpPr>
          <p:cNvPr id="3" name="TextBox 3"/>
          <p:cNvSpPr txBox="1"/>
          <p:nvPr/>
        </p:nvSpPr>
        <p:spPr>
          <a:xfrm>
            <a:off x="1827935" y="468402"/>
            <a:ext cx="14632131" cy="1295389"/>
          </a:xfrm>
          <a:prstGeom prst="rect">
            <a:avLst/>
          </a:prstGeom>
        </p:spPr>
        <p:txBody>
          <a:bodyPr lIns="0" tIns="0" rIns="0" bIns="0" rtlCol="0" anchor="t">
            <a:spAutoFit/>
          </a:bodyPr>
          <a:lstStyle/>
          <a:p>
            <a:pPr algn="ctr">
              <a:lnSpc>
                <a:spcPts val="10500"/>
              </a:lnSpc>
            </a:pPr>
            <a:r>
              <a:rPr lang="en-US" sz="7500" b="1">
                <a:solidFill>
                  <a:srgbClr val="000000"/>
                </a:solidFill>
                <a:latin typeface="Canva Sans Bold"/>
                <a:ea typeface="Canva Sans Bold"/>
                <a:cs typeface="Canva Sans Bold"/>
                <a:sym typeface="Canva Sans Bold"/>
              </a:rPr>
              <a:t>What is Peace Sunday?</a:t>
            </a:r>
          </a:p>
        </p:txBody>
      </p:sp>
      <p:sp>
        <p:nvSpPr>
          <p:cNvPr id="4" name="TextBox 4"/>
          <p:cNvSpPr txBox="1"/>
          <p:nvPr/>
        </p:nvSpPr>
        <p:spPr>
          <a:xfrm>
            <a:off x="1321494" y="1957899"/>
            <a:ext cx="15645012" cy="7593330"/>
          </a:xfrm>
          <a:prstGeom prst="rect">
            <a:avLst/>
          </a:prstGeom>
        </p:spPr>
        <p:txBody>
          <a:bodyPr lIns="0" tIns="0" rIns="0" bIns="0" rtlCol="0" anchor="t">
            <a:spAutoFit/>
          </a:bodyPr>
          <a:lstStyle/>
          <a:p>
            <a:pPr algn="ctr">
              <a:lnSpc>
                <a:spcPts val="6720"/>
              </a:lnSpc>
            </a:pPr>
            <a:r>
              <a:rPr lang="en-US" sz="4800">
                <a:solidFill>
                  <a:srgbClr val="000000"/>
                </a:solidFill>
                <a:latin typeface="Canva Sans"/>
                <a:ea typeface="Canva Sans"/>
                <a:cs typeface="Canva Sans"/>
                <a:sym typeface="Canva Sans"/>
              </a:rPr>
              <a:t>Each year, the Pope releases a message for the World Day of Peace on 1st January. Pax Christi England and Wales promotes this message in churches, schools and communities in January on Peace Sunday. This year, Peace Sunday is 18th January 2026. </a:t>
            </a:r>
          </a:p>
          <a:p>
            <a:pPr algn="ctr">
              <a:lnSpc>
                <a:spcPts val="6720"/>
              </a:lnSpc>
            </a:pPr>
            <a:endParaRPr lang="en-US" sz="4800">
              <a:solidFill>
                <a:srgbClr val="000000"/>
              </a:solidFill>
              <a:latin typeface="Canva Sans"/>
              <a:ea typeface="Canva Sans"/>
              <a:cs typeface="Canva Sans"/>
              <a:sym typeface="Canva Sans"/>
            </a:endParaRPr>
          </a:p>
          <a:p>
            <a:pPr algn="ctr">
              <a:lnSpc>
                <a:spcPts val="6720"/>
              </a:lnSpc>
            </a:pPr>
            <a:r>
              <a:rPr lang="en-US" sz="4800">
                <a:solidFill>
                  <a:srgbClr val="000000"/>
                </a:solidFill>
                <a:latin typeface="Canva Sans"/>
                <a:ea typeface="Canva Sans"/>
                <a:cs typeface="Canva Sans"/>
                <a:sym typeface="Canva Sans"/>
              </a:rPr>
              <a:t>Pax Christi England and Wales is a Catholic peace movement, working for peace, nonviolence and reconciliation. </a:t>
            </a:r>
          </a:p>
        </p:txBody>
      </p:sp>
      <p:sp>
        <p:nvSpPr>
          <p:cNvPr id="5" name="Freeform 5"/>
          <p:cNvSpPr/>
          <p:nvPr/>
        </p:nvSpPr>
        <p:spPr>
          <a:xfrm rot="-10800000">
            <a:off x="14142217" y="0"/>
            <a:ext cx="5664685" cy="3718093"/>
          </a:xfrm>
          <a:custGeom>
            <a:avLst/>
            <a:gdLst/>
            <a:ahLst/>
            <a:cxnLst/>
            <a:rect l="l" t="t" r="r" b="b"/>
            <a:pathLst>
              <a:path w="5664685" h="3718093">
                <a:moveTo>
                  <a:pt x="0" y="0"/>
                </a:moveTo>
                <a:lnTo>
                  <a:pt x="5664685" y="0"/>
                </a:lnTo>
                <a:lnTo>
                  <a:pt x="5664685" y="3718093"/>
                </a:lnTo>
                <a:lnTo>
                  <a:pt x="0" y="3718093"/>
                </a:lnTo>
                <a:lnTo>
                  <a:pt x="0" y="0"/>
                </a:lnTo>
                <a:close/>
              </a:path>
            </a:pathLst>
          </a:custGeom>
          <a:blipFill>
            <a:blip r:embed="rId2"/>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D4EF"/>
        </a:solidFill>
        <a:effectLst/>
      </p:bgPr>
    </p:bg>
    <p:spTree>
      <p:nvGrpSpPr>
        <p:cNvPr id="1" name=""/>
        <p:cNvGrpSpPr/>
        <p:nvPr/>
      </p:nvGrpSpPr>
      <p:grpSpPr>
        <a:xfrm>
          <a:off x="0" y="0"/>
          <a:ext cx="0" cy="0"/>
          <a:chOff x="0" y="0"/>
          <a:chExt cx="0" cy="0"/>
        </a:xfrm>
      </p:grpSpPr>
      <p:sp>
        <p:nvSpPr>
          <p:cNvPr id="2" name="Freeform 2"/>
          <p:cNvSpPr/>
          <p:nvPr/>
        </p:nvSpPr>
        <p:spPr>
          <a:xfrm>
            <a:off x="-1270152" y="6633903"/>
            <a:ext cx="5903241" cy="3874673"/>
          </a:xfrm>
          <a:custGeom>
            <a:avLst/>
            <a:gdLst/>
            <a:ahLst/>
            <a:cxnLst/>
            <a:rect l="l" t="t" r="r" b="b"/>
            <a:pathLst>
              <a:path w="5903241" h="3874673">
                <a:moveTo>
                  <a:pt x="0" y="0"/>
                </a:moveTo>
                <a:lnTo>
                  <a:pt x="5903242" y="0"/>
                </a:lnTo>
                <a:lnTo>
                  <a:pt x="5903242" y="3874673"/>
                </a:lnTo>
                <a:lnTo>
                  <a:pt x="0" y="3874673"/>
                </a:lnTo>
                <a:lnTo>
                  <a:pt x="0" y="0"/>
                </a:lnTo>
                <a:close/>
              </a:path>
            </a:pathLst>
          </a:custGeom>
          <a:blipFill>
            <a:blip r:embed="rId2"/>
            <a:stretch>
              <a:fillRect/>
            </a:stretch>
          </a:blipFill>
        </p:spPr>
      </p:sp>
      <p:sp>
        <p:nvSpPr>
          <p:cNvPr id="3" name="TextBox 3"/>
          <p:cNvSpPr txBox="1"/>
          <p:nvPr/>
        </p:nvSpPr>
        <p:spPr>
          <a:xfrm>
            <a:off x="1827935" y="468402"/>
            <a:ext cx="14632131" cy="1295389"/>
          </a:xfrm>
          <a:prstGeom prst="rect">
            <a:avLst/>
          </a:prstGeom>
        </p:spPr>
        <p:txBody>
          <a:bodyPr lIns="0" tIns="0" rIns="0" bIns="0" rtlCol="0" anchor="t">
            <a:spAutoFit/>
          </a:bodyPr>
          <a:lstStyle/>
          <a:p>
            <a:pPr algn="ctr">
              <a:lnSpc>
                <a:spcPts val="10500"/>
              </a:lnSpc>
            </a:pPr>
            <a:r>
              <a:rPr lang="en-US" sz="7500" b="1">
                <a:solidFill>
                  <a:srgbClr val="000000"/>
                </a:solidFill>
                <a:latin typeface="Canva Sans Bold"/>
                <a:ea typeface="Canva Sans Bold"/>
                <a:cs typeface="Canva Sans Bold"/>
                <a:sym typeface="Canva Sans Bold"/>
              </a:rPr>
              <a:t>What is Peace Sunday?</a:t>
            </a:r>
          </a:p>
        </p:txBody>
      </p:sp>
      <p:sp>
        <p:nvSpPr>
          <p:cNvPr id="4" name="TextBox 4"/>
          <p:cNvSpPr txBox="1"/>
          <p:nvPr/>
        </p:nvSpPr>
        <p:spPr>
          <a:xfrm>
            <a:off x="1329547" y="2999423"/>
            <a:ext cx="15645012" cy="4202430"/>
          </a:xfrm>
          <a:prstGeom prst="rect">
            <a:avLst/>
          </a:prstGeom>
        </p:spPr>
        <p:txBody>
          <a:bodyPr lIns="0" tIns="0" rIns="0" bIns="0" rtlCol="0" anchor="t">
            <a:spAutoFit/>
          </a:bodyPr>
          <a:lstStyle/>
          <a:p>
            <a:pPr algn="ctr">
              <a:lnSpc>
                <a:spcPts val="6720"/>
              </a:lnSpc>
            </a:pPr>
            <a:r>
              <a:rPr lang="en-US" sz="4800">
                <a:solidFill>
                  <a:srgbClr val="000000"/>
                </a:solidFill>
                <a:latin typeface="Canva Sans"/>
                <a:ea typeface="Canva Sans"/>
                <a:cs typeface="Canva Sans"/>
                <a:sym typeface="Canva Sans"/>
              </a:rPr>
              <a:t>This year, the message is titled ‘Peace be with you all: Towards an “unarmed and disarming” peace’.</a:t>
            </a:r>
          </a:p>
          <a:p>
            <a:pPr algn="ctr">
              <a:lnSpc>
                <a:spcPts val="6720"/>
              </a:lnSpc>
            </a:pPr>
            <a:endParaRPr lang="en-US" sz="4800">
              <a:solidFill>
                <a:srgbClr val="000000"/>
              </a:solidFill>
              <a:latin typeface="Canva Sans"/>
              <a:ea typeface="Canva Sans"/>
              <a:cs typeface="Canva Sans"/>
              <a:sym typeface="Canva Sans"/>
            </a:endParaRPr>
          </a:p>
          <a:p>
            <a:pPr algn="ctr">
              <a:lnSpc>
                <a:spcPts val="6720"/>
              </a:lnSpc>
            </a:pPr>
            <a:r>
              <a:rPr lang="en-US" sz="4800">
                <a:solidFill>
                  <a:srgbClr val="000000"/>
                </a:solidFill>
                <a:latin typeface="Canva Sans"/>
                <a:ea typeface="Canva Sans"/>
                <a:cs typeface="Canva Sans"/>
                <a:sym typeface="Canva Sans"/>
              </a:rPr>
              <a:t>Where else might we hear the phrase ‘Peace be with you’?</a:t>
            </a:r>
          </a:p>
        </p:txBody>
      </p:sp>
      <p:sp>
        <p:nvSpPr>
          <p:cNvPr id="5" name="Freeform 5"/>
          <p:cNvSpPr/>
          <p:nvPr/>
        </p:nvSpPr>
        <p:spPr>
          <a:xfrm rot="-10800000">
            <a:off x="14142217" y="0"/>
            <a:ext cx="5664685" cy="3718093"/>
          </a:xfrm>
          <a:custGeom>
            <a:avLst/>
            <a:gdLst/>
            <a:ahLst/>
            <a:cxnLst/>
            <a:rect l="l" t="t" r="r" b="b"/>
            <a:pathLst>
              <a:path w="5664685" h="3718093">
                <a:moveTo>
                  <a:pt x="0" y="0"/>
                </a:moveTo>
                <a:lnTo>
                  <a:pt x="5664685" y="0"/>
                </a:lnTo>
                <a:lnTo>
                  <a:pt x="5664685" y="3718093"/>
                </a:lnTo>
                <a:lnTo>
                  <a:pt x="0" y="3718093"/>
                </a:lnTo>
                <a:lnTo>
                  <a:pt x="0" y="0"/>
                </a:lnTo>
                <a:close/>
              </a:path>
            </a:pathLst>
          </a:custGeom>
          <a:blipFill>
            <a:blip r:embed="rId2"/>
            <a:stretch>
              <a:fillRect/>
            </a:stretch>
          </a:blipFill>
        </p:spPr>
      </p:sp>
      <p:sp>
        <p:nvSpPr>
          <p:cNvPr id="6" name="Freeform 6"/>
          <p:cNvSpPr/>
          <p:nvPr/>
        </p:nvSpPr>
        <p:spPr>
          <a:xfrm>
            <a:off x="8030075" y="7386213"/>
            <a:ext cx="2227849" cy="2370052"/>
          </a:xfrm>
          <a:custGeom>
            <a:avLst/>
            <a:gdLst/>
            <a:ahLst/>
            <a:cxnLst/>
            <a:rect l="l" t="t" r="r" b="b"/>
            <a:pathLst>
              <a:path w="2227849" h="2370052">
                <a:moveTo>
                  <a:pt x="0" y="0"/>
                </a:moveTo>
                <a:lnTo>
                  <a:pt x="2227850" y="0"/>
                </a:lnTo>
                <a:lnTo>
                  <a:pt x="2227850" y="2370052"/>
                </a:lnTo>
                <a:lnTo>
                  <a:pt x="0" y="237005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D4EF"/>
        </a:solidFill>
        <a:effectLst/>
      </p:bgPr>
    </p:bg>
    <p:spTree>
      <p:nvGrpSpPr>
        <p:cNvPr id="1" name=""/>
        <p:cNvGrpSpPr/>
        <p:nvPr/>
      </p:nvGrpSpPr>
      <p:grpSpPr>
        <a:xfrm>
          <a:off x="0" y="0"/>
          <a:ext cx="0" cy="0"/>
          <a:chOff x="0" y="0"/>
          <a:chExt cx="0" cy="0"/>
        </a:xfrm>
      </p:grpSpPr>
      <p:sp>
        <p:nvSpPr>
          <p:cNvPr id="2" name="Freeform 2"/>
          <p:cNvSpPr/>
          <p:nvPr/>
        </p:nvSpPr>
        <p:spPr>
          <a:xfrm>
            <a:off x="-1270152" y="6633903"/>
            <a:ext cx="5903241" cy="3874673"/>
          </a:xfrm>
          <a:custGeom>
            <a:avLst/>
            <a:gdLst/>
            <a:ahLst/>
            <a:cxnLst/>
            <a:rect l="l" t="t" r="r" b="b"/>
            <a:pathLst>
              <a:path w="5903241" h="3874673">
                <a:moveTo>
                  <a:pt x="0" y="0"/>
                </a:moveTo>
                <a:lnTo>
                  <a:pt x="5903242" y="0"/>
                </a:lnTo>
                <a:lnTo>
                  <a:pt x="5903242" y="3874673"/>
                </a:lnTo>
                <a:lnTo>
                  <a:pt x="0" y="3874673"/>
                </a:lnTo>
                <a:lnTo>
                  <a:pt x="0" y="0"/>
                </a:lnTo>
                <a:close/>
              </a:path>
            </a:pathLst>
          </a:custGeom>
          <a:blipFill>
            <a:blip r:embed="rId2"/>
            <a:stretch>
              <a:fillRect/>
            </a:stretch>
          </a:blipFill>
        </p:spPr>
      </p:sp>
      <p:sp>
        <p:nvSpPr>
          <p:cNvPr id="3" name="TextBox 3"/>
          <p:cNvSpPr txBox="1"/>
          <p:nvPr/>
        </p:nvSpPr>
        <p:spPr>
          <a:xfrm>
            <a:off x="1827935" y="554573"/>
            <a:ext cx="14632131" cy="1028688"/>
          </a:xfrm>
          <a:prstGeom prst="rect">
            <a:avLst/>
          </a:prstGeom>
        </p:spPr>
        <p:txBody>
          <a:bodyPr lIns="0" tIns="0" rIns="0" bIns="0" rtlCol="0" anchor="t">
            <a:spAutoFit/>
          </a:bodyPr>
          <a:lstStyle/>
          <a:p>
            <a:pPr algn="ctr">
              <a:lnSpc>
                <a:spcPts val="8400"/>
              </a:lnSpc>
            </a:pPr>
            <a:r>
              <a:rPr lang="en-US" sz="6000" b="1">
                <a:solidFill>
                  <a:srgbClr val="000000"/>
                </a:solidFill>
                <a:latin typeface="Canva Sans Bold"/>
                <a:ea typeface="Canva Sans Bold"/>
                <a:cs typeface="Canva Sans Bold"/>
                <a:sym typeface="Canva Sans Bold"/>
              </a:rPr>
              <a:t>What does the message say?</a:t>
            </a:r>
          </a:p>
        </p:txBody>
      </p:sp>
      <p:sp>
        <p:nvSpPr>
          <p:cNvPr id="4" name="TextBox 4"/>
          <p:cNvSpPr txBox="1"/>
          <p:nvPr/>
        </p:nvSpPr>
        <p:spPr>
          <a:xfrm>
            <a:off x="1321494" y="1995368"/>
            <a:ext cx="15645012" cy="2098674"/>
          </a:xfrm>
          <a:prstGeom prst="rect">
            <a:avLst/>
          </a:prstGeom>
        </p:spPr>
        <p:txBody>
          <a:bodyPr lIns="0" tIns="0" rIns="0" bIns="0" rtlCol="0" anchor="t">
            <a:spAutoFit/>
          </a:bodyPr>
          <a:lstStyle/>
          <a:p>
            <a:pPr algn="ctr">
              <a:lnSpc>
                <a:spcPts val="5600"/>
              </a:lnSpc>
            </a:pPr>
            <a:r>
              <a:rPr lang="en-US" sz="4000">
                <a:solidFill>
                  <a:srgbClr val="000000"/>
                </a:solidFill>
                <a:latin typeface="Canva Sans"/>
                <a:ea typeface="Canva Sans"/>
                <a:cs typeface="Canva Sans"/>
                <a:sym typeface="Canva Sans"/>
              </a:rPr>
              <a:t>In the message, the Pope says “Peace exists” and compares it to a light in the darkness, reminding us of the importance of hope.</a:t>
            </a:r>
          </a:p>
          <a:p>
            <a:pPr algn="ctr">
              <a:lnSpc>
                <a:spcPts val="5600"/>
              </a:lnSpc>
            </a:pPr>
            <a:endParaRPr lang="en-US" sz="4000">
              <a:solidFill>
                <a:srgbClr val="000000"/>
              </a:solidFill>
              <a:latin typeface="Canva Sans"/>
              <a:ea typeface="Canva Sans"/>
              <a:cs typeface="Canva Sans"/>
              <a:sym typeface="Canva Sans"/>
            </a:endParaRPr>
          </a:p>
        </p:txBody>
      </p:sp>
      <p:sp>
        <p:nvSpPr>
          <p:cNvPr id="5" name="Freeform 5"/>
          <p:cNvSpPr/>
          <p:nvPr/>
        </p:nvSpPr>
        <p:spPr>
          <a:xfrm rot="-10800000">
            <a:off x="14142217" y="0"/>
            <a:ext cx="5664685" cy="3718093"/>
          </a:xfrm>
          <a:custGeom>
            <a:avLst/>
            <a:gdLst/>
            <a:ahLst/>
            <a:cxnLst/>
            <a:rect l="l" t="t" r="r" b="b"/>
            <a:pathLst>
              <a:path w="5664685" h="3718093">
                <a:moveTo>
                  <a:pt x="0" y="0"/>
                </a:moveTo>
                <a:lnTo>
                  <a:pt x="5664685" y="0"/>
                </a:lnTo>
                <a:lnTo>
                  <a:pt x="5664685" y="3718093"/>
                </a:lnTo>
                <a:lnTo>
                  <a:pt x="0" y="3718093"/>
                </a:lnTo>
                <a:lnTo>
                  <a:pt x="0" y="0"/>
                </a:lnTo>
                <a:close/>
              </a:path>
            </a:pathLst>
          </a:custGeom>
          <a:blipFill>
            <a:blip r:embed="rId2"/>
            <a:stretch>
              <a:fillRect/>
            </a:stretch>
          </a:blipFill>
        </p:spPr>
      </p:sp>
      <p:sp>
        <p:nvSpPr>
          <p:cNvPr id="6" name="Freeform 6"/>
          <p:cNvSpPr/>
          <p:nvPr/>
        </p:nvSpPr>
        <p:spPr>
          <a:xfrm>
            <a:off x="807556" y="3540724"/>
            <a:ext cx="10443931" cy="5583151"/>
          </a:xfrm>
          <a:custGeom>
            <a:avLst/>
            <a:gdLst/>
            <a:ahLst/>
            <a:cxnLst/>
            <a:rect l="l" t="t" r="r" b="b"/>
            <a:pathLst>
              <a:path w="10443931" h="5583151">
                <a:moveTo>
                  <a:pt x="0" y="0"/>
                </a:moveTo>
                <a:lnTo>
                  <a:pt x="10443931" y="0"/>
                </a:lnTo>
                <a:lnTo>
                  <a:pt x="10443931" y="5583151"/>
                </a:lnTo>
                <a:lnTo>
                  <a:pt x="0" y="55831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1681469" y="4141527"/>
            <a:ext cx="7930459" cy="3916031"/>
          </a:xfrm>
          <a:prstGeom prst="rect">
            <a:avLst/>
          </a:prstGeom>
        </p:spPr>
        <p:txBody>
          <a:bodyPr lIns="0" tIns="0" rIns="0" bIns="0" rtlCol="0" anchor="t">
            <a:spAutoFit/>
          </a:bodyPr>
          <a:lstStyle/>
          <a:p>
            <a:pPr algn="ctr">
              <a:lnSpc>
                <a:spcPts val="5180"/>
              </a:lnSpc>
              <a:spcBef>
                <a:spcPct val="0"/>
              </a:spcBef>
            </a:pPr>
            <a:r>
              <a:rPr lang="en-US" sz="3700" b="1">
                <a:solidFill>
                  <a:srgbClr val="000000"/>
                </a:solidFill>
                <a:latin typeface="Canva Sans Bold"/>
                <a:ea typeface="Canva Sans Bold"/>
                <a:cs typeface="Canva Sans Bold"/>
                <a:sym typeface="Canva Sans Bold"/>
              </a:rPr>
              <a:t>“...let us open ourselves to peace! Let us welcome it and recognize it, rather than believing it to be impossible and beyond our reach. Peace is more than just a goal; it is a presence and a journey.”</a:t>
            </a:r>
          </a:p>
        </p:txBody>
      </p:sp>
      <p:sp>
        <p:nvSpPr>
          <p:cNvPr id="8" name="TextBox 8"/>
          <p:cNvSpPr txBox="1"/>
          <p:nvPr/>
        </p:nvSpPr>
        <p:spPr>
          <a:xfrm>
            <a:off x="10281140" y="5127358"/>
            <a:ext cx="7722155" cy="1944370"/>
          </a:xfrm>
          <a:prstGeom prst="rect">
            <a:avLst/>
          </a:prstGeom>
        </p:spPr>
        <p:txBody>
          <a:bodyPr lIns="0" tIns="0" rIns="0" bIns="0" rtlCol="0" anchor="t">
            <a:spAutoFit/>
          </a:bodyPr>
          <a:lstStyle/>
          <a:p>
            <a:pPr algn="ctr">
              <a:lnSpc>
                <a:spcPts val="5179"/>
              </a:lnSpc>
            </a:pPr>
            <a:r>
              <a:rPr lang="en-US" sz="3699" b="1">
                <a:solidFill>
                  <a:srgbClr val="000000"/>
                </a:solidFill>
                <a:latin typeface="Canva Sans Bold"/>
                <a:ea typeface="Canva Sans Bold"/>
                <a:cs typeface="Canva Sans Bold"/>
                <a:sym typeface="Canva Sans Bold"/>
              </a:rPr>
              <a:t>What can help us stay hopeful and open to peace, even if it seems difficult?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9D4EF"/>
        </a:solidFill>
        <a:effectLst/>
      </p:bgPr>
    </p:bg>
    <p:spTree>
      <p:nvGrpSpPr>
        <p:cNvPr id="1" name=""/>
        <p:cNvGrpSpPr/>
        <p:nvPr/>
      </p:nvGrpSpPr>
      <p:grpSpPr>
        <a:xfrm>
          <a:off x="0" y="0"/>
          <a:ext cx="0" cy="0"/>
          <a:chOff x="0" y="0"/>
          <a:chExt cx="0" cy="0"/>
        </a:xfrm>
      </p:grpSpPr>
      <p:sp>
        <p:nvSpPr>
          <p:cNvPr id="2" name="Freeform 2"/>
          <p:cNvSpPr/>
          <p:nvPr/>
        </p:nvSpPr>
        <p:spPr>
          <a:xfrm>
            <a:off x="-1270152" y="6633903"/>
            <a:ext cx="5903241" cy="3874673"/>
          </a:xfrm>
          <a:custGeom>
            <a:avLst/>
            <a:gdLst/>
            <a:ahLst/>
            <a:cxnLst/>
            <a:rect l="l" t="t" r="r" b="b"/>
            <a:pathLst>
              <a:path w="5903241" h="3874673">
                <a:moveTo>
                  <a:pt x="0" y="0"/>
                </a:moveTo>
                <a:lnTo>
                  <a:pt x="5903242" y="0"/>
                </a:lnTo>
                <a:lnTo>
                  <a:pt x="5903242" y="3874673"/>
                </a:lnTo>
                <a:lnTo>
                  <a:pt x="0" y="3874673"/>
                </a:lnTo>
                <a:lnTo>
                  <a:pt x="0" y="0"/>
                </a:lnTo>
                <a:close/>
              </a:path>
            </a:pathLst>
          </a:custGeom>
          <a:blipFill>
            <a:blip r:embed="rId2"/>
            <a:stretch>
              <a:fillRect/>
            </a:stretch>
          </a:blipFill>
        </p:spPr>
      </p:sp>
      <p:sp>
        <p:nvSpPr>
          <p:cNvPr id="3" name="TextBox 3"/>
          <p:cNvSpPr txBox="1"/>
          <p:nvPr/>
        </p:nvSpPr>
        <p:spPr>
          <a:xfrm>
            <a:off x="1321494" y="1995368"/>
            <a:ext cx="15645012" cy="2098674"/>
          </a:xfrm>
          <a:prstGeom prst="rect">
            <a:avLst/>
          </a:prstGeom>
        </p:spPr>
        <p:txBody>
          <a:bodyPr lIns="0" tIns="0" rIns="0" bIns="0" rtlCol="0" anchor="t">
            <a:spAutoFit/>
          </a:bodyPr>
          <a:lstStyle/>
          <a:p>
            <a:pPr algn="ctr">
              <a:lnSpc>
                <a:spcPts val="5600"/>
              </a:lnSpc>
            </a:pPr>
            <a:r>
              <a:rPr lang="en-US" sz="4000">
                <a:solidFill>
                  <a:srgbClr val="000000"/>
                </a:solidFill>
                <a:latin typeface="Canva Sans"/>
                <a:ea typeface="Canva Sans"/>
                <a:cs typeface="Canva Sans"/>
                <a:sym typeface="Canva Sans"/>
              </a:rPr>
              <a:t>In the message, the Pope says “Peace exists” and compares it to a light in the darkness, reminding us of the importance of hope.</a:t>
            </a:r>
          </a:p>
          <a:p>
            <a:pPr algn="ctr">
              <a:lnSpc>
                <a:spcPts val="5600"/>
              </a:lnSpc>
            </a:pPr>
            <a:endParaRPr lang="en-US" sz="4000">
              <a:solidFill>
                <a:srgbClr val="000000"/>
              </a:solidFill>
              <a:latin typeface="Canva Sans"/>
              <a:ea typeface="Canva Sans"/>
              <a:cs typeface="Canva Sans"/>
              <a:sym typeface="Canva Sans"/>
            </a:endParaRPr>
          </a:p>
        </p:txBody>
      </p:sp>
      <p:sp>
        <p:nvSpPr>
          <p:cNvPr id="4" name="Freeform 4"/>
          <p:cNvSpPr/>
          <p:nvPr/>
        </p:nvSpPr>
        <p:spPr>
          <a:xfrm rot="-10800000">
            <a:off x="14142217" y="0"/>
            <a:ext cx="5664685" cy="3718093"/>
          </a:xfrm>
          <a:custGeom>
            <a:avLst/>
            <a:gdLst/>
            <a:ahLst/>
            <a:cxnLst/>
            <a:rect l="l" t="t" r="r" b="b"/>
            <a:pathLst>
              <a:path w="5664685" h="3718093">
                <a:moveTo>
                  <a:pt x="0" y="0"/>
                </a:moveTo>
                <a:lnTo>
                  <a:pt x="5664685" y="0"/>
                </a:lnTo>
                <a:lnTo>
                  <a:pt x="5664685" y="3718093"/>
                </a:lnTo>
                <a:lnTo>
                  <a:pt x="0" y="3718093"/>
                </a:lnTo>
                <a:lnTo>
                  <a:pt x="0" y="0"/>
                </a:lnTo>
                <a:close/>
              </a:path>
            </a:pathLst>
          </a:custGeom>
          <a:blipFill>
            <a:blip r:embed="rId2"/>
            <a:stretch>
              <a:fillRect/>
            </a:stretch>
          </a:blipFill>
        </p:spPr>
      </p:sp>
      <p:sp>
        <p:nvSpPr>
          <p:cNvPr id="5" name="Freeform 5"/>
          <p:cNvSpPr/>
          <p:nvPr/>
        </p:nvSpPr>
        <p:spPr>
          <a:xfrm>
            <a:off x="807556" y="3540724"/>
            <a:ext cx="10443931" cy="5583151"/>
          </a:xfrm>
          <a:custGeom>
            <a:avLst/>
            <a:gdLst/>
            <a:ahLst/>
            <a:cxnLst/>
            <a:rect l="l" t="t" r="r" b="b"/>
            <a:pathLst>
              <a:path w="10443931" h="5583151">
                <a:moveTo>
                  <a:pt x="0" y="0"/>
                </a:moveTo>
                <a:lnTo>
                  <a:pt x="10443931" y="0"/>
                </a:lnTo>
                <a:lnTo>
                  <a:pt x="10443931" y="5583151"/>
                </a:lnTo>
                <a:lnTo>
                  <a:pt x="0" y="55831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1681469" y="4141527"/>
            <a:ext cx="7930459" cy="3916031"/>
          </a:xfrm>
          <a:prstGeom prst="rect">
            <a:avLst/>
          </a:prstGeom>
        </p:spPr>
        <p:txBody>
          <a:bodyPr lIns="0" tIns="0" rIns="0" bIns="0" rtlCol="0" anchor="t">
            <a:spAutoFit/>
          </a:bodyPr>
          <a:lstStyle/>
          <a:p>
            <a:pPr algn="ctr">
              <a:lnSpc>
                <a:spcPts val="5180"/>
              </a:lnSpc>
              <a:spcBef>
                <a:spcPct val="0"/>
              </a:spcBef>
            </a:pPr>
            <a:r>
              <a:rPr lang="en-US" sz="3700" b="1">
                <a:solidFill>
                  <a:srgbClr val="000000"/>
                </a:solidFill>
                <a:latin typeface="Canva Sans Bold"/>
                <a:ea typeface="Canva Sans Bold"/>
                <a:cs typeface="Canva Sans Bold"/>
                <a:sym typeface="Canva Sans Bold"/>
              </a:rPr>
              <a:t>“...let us open ourselves to peace! Let us welcome it and recognize it, rather than believing it to be impossible and beyond our reach. Peace is more than just a goal; it is a presence and a journey.”</a:t>
            </a:r>
          </a:p>
        </p:txBody>
      </p:sp>
      <p:sp>
        <p:nvSpPr>
          <p:cNvPr id="7" name="TextBox 7"/>
          <p:cNvSpPr txBox="1"/>
          <p:nvPr/>
        </p:nvSpPr>
        <p:spPr>
          <a:xfrm>
            <a:off x="10281140" y="4836169"/>
            <a:ext cx="7722155" cy="3735070"/>
          </a:xfrm>
          <a:prstGeom prst="rect">
            <a:avLst/>
          </a:prstGeom>
        </p:spPr>
        <p:txBody>
          <a:bodyPr lIns="0" tIns="0" rIns="0" bIns="0" rtlCol="0" anchor="t">
            <a:spAutoFit/>
          </a:bodyPr>
          <a:lstStyle/>
          <a:p>
            <a:pPr algn="ctr">
              <a:lnSpc>
                <a:spcPts val="5179"/>
              </a:lnSpc>
            </a:pPr>
            <a:r>
              <a:rPr lang="en-US" sz="3699" b="1">
                <a:solidFill>
                  <a:srgbClr val="000000"/>
                </a:solidFill>
                <a:latin typeface="Canva Sans Bold"/>
                <a:ea typeface="Canva Sans Bold"/>
                <a:cs typeface="Canva Sans Bold"/>
                <a:sym typeface="Canva Sans Bold"/>
              </a:rPr>
              <a:t>Pope Leo talks about people who have been ‘witnesses’ for peace, even when it is hard. </a:t>
            </a:r>
          </a:p>
          <a:p>
            <a:pPr algn="ctr">
              <a:lnSpc>
                <a:spcPts val="3780"/>
              </a:lnSpc>
            </a:pPr>
            <a:endParaRPr lang="en-US" sz="3699" b="1">
              <a:solidFill>
                <a:srgbClr val="000000"/>
              </a:solidFill>
              <a:latin typeface="Canva Sans Bold"/>
              <a:ea typeface="Canva Sans Bold"/>
              <a:cs typeface="Canva Sans Bold"/>
              <a:sym typeface="Canva Sans Bold"/>
            </a:endParaRPr>
          </a:p>
          <a:p>
            <a:pPr algn="ctr">
              <a:lnSpc>
                <a:spcPts val="5179"/>
              </a:lnSpc>
            </a:pPr>
            <a:r>
              <a:rPr lang="en-US" sz="3699" b="1">
                <a:solidFill>
                  <a:srgbClr val="000000"/>
                </a:solidFill>
                <a:latin typeface="Canva Sans Bold"/>
                <a:ea typeface="Canva Sans Bold"/>
                <a:cs typeface="Canva Sans Bold"/>
                <a:sym typeface="Canva Sans Bold"/>
              </a:rPr>
              <a:t>Who do you know that is a witness for peace?</a:t>
            </a:r>
          </a:p>
        </p:txBody>
      </p:sp>
      <p:sp>
        <p:nvSpPr>
          <p:cNvPr id="8" name="TextBox 8"/>
          <p:cNvSpPr txBox="1"/>
          <p:nvPr/>
        </p:nvSpPr>
        <p:spPr>
          <a:xfrm>
            <a:off x="1827935" y="554573"/>
            <a:ext cx="14632131" cy="1028688"/>
          </a:xfrm>
          <a:prstGeom prst="rect">
            <a:avLst/>
          </a:prstGeom>
        </p:spPr>
        <p:txBody>
          <a:bodyPr lIns="0" tIns="0" rIns="0" bIns="0" rtlCol="0" anchor="t">
            <a:spAutoFit/>
          </a:bodyPr>
          <a:lstStyle/>
          <a:p>
            <a:pPr algn="ctr">
              <a:lnSpc>
                <a:spcPts val="8400"/>
              </a:lnSpc>
            </a:pPr>
            <a:r>
              <a:rPr lang="en-US" sz="6000" b="1">
                <a:solidFill>
                  <a:srgbClr val="000000"/>
                </a:solidFill>
                <a:latin typeface="Canva Sans Bold"/>
                <a:ea typeface="Canva Sans Bold"/>
                <a:cs typeface="Canva Sans Bold"/>
                <a:sym typeface="Canva Sans Bold"/>
              </a:rPr>
              <a:t>What does the message say?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9D4EF"/>
        </a:solidFill>
        <a:effectLst/>
      </p:bgPr>
    </p:bg>
    <p:spTree>
      <p:nvGrpSpPr>
        <p:cNvPr id="1" name=""/>
        <p:cNvGrpSpPr/>
        <p:nvPr/>
      </p:nvGrpSpPr>
      <p:grpSpPr>
        <a:xfrm>
          <a:off x="0" y="0"/>
          <a:ext cx="0" cy="0"/>
          <a:chOff x="0" y="0"/>
          <a:chExt cx="0" cy="0"/>
        </a:xfrm>
      </p:grpSpPr>
      <p:sp>
        <p:nvSpPr>
          <p:cNvPr id="2" name="Freeform 2"/>
          <p:cNvSpPr/>
          <p:nvPr/>
        </p:nvSpPr>
        <p:spPr>
          <a:xfrm>
            <a:off x="-1270152" y="6633903"/>
            <a:ext cx="5903241" cy="3874673"/>
          </a:xfrm>
          <a:custGeom>
            <a:avLst/>
            <a:gdLst/>
            <a:ahLst/>
            <a:cxnLst/>
            <a:rect l="l" t="t" r="r" b="b"/>
            <a:pathLst>
              <a:path w="5903241" h="3874673">
                <a:moveTo>
                  <a:pt x="0" y="0"/>
                </a:moveTo>
                <a:lnTo>
                  <a:pt x="5903242" y="0"/>
                </a:lnTo>
                <a:lnTo>
                  <a:pt x="5903242" y="3874673"/>
                </a:lnTo>
                <a:lnTo>
                  <a:pt x="0" y="3874673"/>
                </a:lnTo>
                <a:lnTo>
                  <a:pt x="0" y="0"/>
                </a:lnTo>
                <a:close/>
              </a:path>
            </a:pathLst>
          </a:custGeom>
          <a:blipFill>
            <a:blip r:embed="rId2"/>
            <a:stretch>
              <a:fillRect/>
            </a:stretch>
          </a:blipFill>
        </p:spPr>
      </p:sp>
      <p:sp>
        <p:nvSpPr>
          <p:cNvPr id="3" name="Freeform 3"/>
          <p:cNvSpPr/>
          <p:nvPr/>
        </p:nvSpPr>
        <p:spPr>
          <a:xfrm rot="-10800000">
            <a:off x="14142217" y="0"/>
            <a:ext cx="5664685" cy="3718093"/>
          </a:xfrm>
          <a:custGeom>
            <a:avLst/>
            <a:gdLst/>
            <a:ahLst/>
            <a:cxnLst/>
            <a:rect l="l" t="t" r="r" b="b"/>
            <a:pathLst>
              <a:path w="5664685" h="3718093">
                <a:moveTo>
                  <a:pt x="0" y="0"/>
                </a:moveTo>
                <a:lnTo>
                  <a:pt x="5664685" y="0"/>
                </a:lnTo>
                <a:lnTo>
                  <a:pt x="5664685" y="3718093"/>
                </a:lnTo>
                <a:lnTo>
                  <a:pt x="0" y="3718093"/>
                </a:lnTo>
                <a:lnTo>
                  <a:pt x="0" y="0"/>
                </a:lnTo>
                <a:close/>
              </a:path>
            </a:pathLst>
          </a:custGeom>
          <a:blipFill>
            <a:blip r:embed="rId2"/>
            <a:stretch>
              <a:fillRect/>
            </a:stretch>
          </a:blipFill>
        </p:spPr>
      </p:sp>
      <p:sp>
        <p:nvSpPr>
          <p:cNvPr id="4" name="TextBox 4"/>
          <p:cNvSpPr txBox="1"/>
          <p:nvPr/>
        </p:nvSpPr>
        <p:spPr>
          <a:xfrm>
            <a:off x="1273863" y="1801897"/>
            <a:ext cx="15740273" cy="7473950"/>
          </a:xfrm>
          <a:prstGeom prst="rect">
            <a:avLst/>
          </a:prstGeom>
        </p:spPr>
        <p:txBody>
          <a:bodyPr lIns="0" tIns="0" rIns="0" bIns="0" rtlCol="0" anchor="t">
            <a:spAutoFit/>
          </a:bodyPr>
          <a:lstStyle/>
          <a:p>
            <a:pPr algn="ctr">
              <a:lnSpc>
                <a:spcPts val="4899"/>
              </a:lnSpc>
            </a:pPr>
            <a:r>
              <a:rPr lang="en-US" sz="3499">
                <a:solidFill>
                  <a:srgbClr val="000000"/>
                </a:solidFill>
                <a:latin typeface="Canva Sans"/>
                <a:ea typeface="Canva Sans"/>
                <a:cs typeface="Canva Sans"/>
                <a:sym typeface="Canva Sans"/>
              </a:rPr>
              <a:t>Pope Leo gives us many examples in the message about how we can build peace. When we don’t work at building peace and believing in it, we can start to become fearful and see violence and conflict as the answer.</a:t>
            </a:r>
          </a:p>
          <a:p>
            <a:pPr algn="ctr">
              <a:lnSpc>
                <a:spcPts val="4899"/>
              </a:lnSpc>
            </a:pPr>
            <a:endParaRPr lang="en-US" sz="3499">
              <a:solidFill>
                <a:srgbClr val="000000"/>
              </a:solidFill>
              <a:latin typeface="Canva Sans"/>
              <a:ea typeface="Canva Sans"/>
              <a:cs typeface="Canva Sans"/>
              <a:sym typeface="Canva Sans"/>
            </a:endParaRPr>
          </a:p>
          <a:p>
            <a:pPr algn="ctr">
              <a:lnSpc>
                <a:spcPts val="4899"/>
              </a:lnSpc>
            </a:pPr>
            <a:r>
              <a:rPr lang="en-US" sz="3499">
                <a:solidFill>
                  <a:srgbClr val="000000"/>
                </a:solidFill>
                <a:latin typeface="Canva Sans"/>
                <a:ea typeface="Canva Sans"/>
                <a:cs typeface="Canva Sans"/>
                <a:sym typeface="Canva Sans"/>
              </a:rPr>
              <a:t>Pope Leo talks about the need for us to trust one another, to talk to and listen to one another, for interreligious dialogue, to work for forgiveness and justice, and to be active citizens, as well as having hope. </a:t>
            </a:r>
          </a:p>
          <a:p>
            <a:pPr algn="ctr">
              <a:lnSpc>
                <a:spcPts val="4899"/>
              </a:lnSpc>
            </a:pPr>
            <a:endParaRPr lang="en-US" sz="3499">
              <a:solidFill>
                <a:srgbClr val="000000"/>
              </a:solidFill>
              <a:latin typeface="Canva Sans"/>
              <a:ea typeface="Canva Sans"/>
              <a:cs typeface="Canva Sans"/>
              <a:sym typeface="Canva Sans"/>
            </a:endParaRPr>
          </a:p>
          <a:p>
            <a:pPr algn="ctr">
              <a:lnSpc>
                <a:spcPts val="5179"/>
              </a:lnSpc>
            </a:pPr>
            <a:r>
              <a:rPr lang="en-US" sz="3699" b="1">
                <a:solidFill>
                  <a:srgbClr val="000000"/>
                </a:solidFill>
                <a:latin typeface="Canva Sans Bold"/>
                <a:ea typeface="Canva Sans Bold"/>
                <a:cs typeface="Canva Sans Bold"/>
                <a:sym typeface="Canva Sans Bold"/>
              </a:rPr>
              <a:t>What do you think would help build peace in your school or community?</a:t>
            </a:r>
          </a:p>
          <a:p>
            <a:pPr algn="ctr">
              <a:lnSpc>
                <a:spcPts val="4899"/>
              </a:lnSpc>
            </a:pPr>
            <a:endParaRPr lang="en-US" sz="3699" b="1">
              <a:solidFill>
                <a:srgbClr val="000000"/>
              </a:solidFill>
              <a:latin typeface="Canva Sans Bold"/>
              <a:ea typeface="Canva Sans Bold"/>
              <a:cs typeface="Canva Sans Bold"/>
              <a:sym typeface="Canva Sans Bold"/>
            </a:endParaRPr>
          </a:p>
          <a:p>
            <a:pPr algn="ctr">
              <a:lnSpc>
                <a:spcPts val="4899"/>
              </a:lnSpc>
              <a:spcBef>
                <a:spcPct val="0"/>
              </a:spcBef>
            </a:pPr>
            <a:endParaRPr lang="en-US" sz="3699" b="1">
              <a:solidFill>
                <a:srgbClr val="000000"/>
              </a:solidFill>
              <a:latin typeface="Canva Sans Bold"/>
              <a:ea typeface="Canva Sans Bold"/>
              <a:cs typeface="Canva Sans Bold"/>
              <a:sym typeface="Canva Sans Bold"/>
            </a:endParaRPr>
          </a:p>
        </p:txBody>
      </p:sp>
      <p:sp>
        <p:nvSpPr>
          <p:cNvPr id="5" name="Freeform 5"/>
          <p:cNvSpPr/>
          <p:nvPr/>
        </p:nvSpPr>
        <p:spPr>
          <a:xfrm>
            <a:off x="14462686" y="6764930"/>
            <a:ext cx="3597875" cy="3336212"/>
          </a:xfrm>
          <a:custGeom>
            <a:avLst/>
            <a:gdLst/>
            <a:ahLst/>
            <a:cxnLst/>
            <a:rect l="l" t="t" r="r" b="b"/>
            <a:pathLst>
              <a:path w="3597875" h="3336212">
                <a:moveTo>
                  <a:pt x="0" y="0"/>
                </a:moveTo>
                <a:lnTo>
                  <a:pt x="3597876" y="0"/>
                </a:lnTo>
                <a:lnTo>
                  <a:pt x="3597876" y="3336212"/>
                </a:lnTo>
                <a:lnTo>
                  <a:pt x="0" y="33362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9139238" y="4652327"/>
            <a:ext cx="9525" cy="887095"/>
          </a:xfrm>
          <a:prstGeom prst="rect">
            <a:avLst/>
          </a:prstGeom>
        </p:spPr>
        <p:txBody>
          <a:bodyPr lIns="0" tIns="0" rIns="0" bIns="0" rtlCol="0" anchor="t">
            <a:spAutoFit/>
          </a:bodyPr>
          <a:lstStyle/>
          <a:p>
            <a:pPr algn="ctr">
              <a:lnSpc>
                <a:spcPts val="7279"/>
              </a:lnSpc>
            </a:pPr>
            <a:endParaRPr/>
          </a:p>
        </p:txBody>
      </p:sp>
      <p:sp>
        <p:nvSpPr>
          <p:cNvPr id="7" name="TextBox 7"/>
          <p:cNvSpPr txBox="1"/>
          <p:nvPr/>
        </p:nvSpPr>
        <p:spPr>
          <a:xfrm>
            <a:off x="1827935" y="554573"/>
            <a:ext cx="14632131" cy="1028688"/>
          </a:xfrm>
          <a:prstGeom prst="rect">
            <a:avLst/>
          </a:prstGeom>
        </p:spPr>
        <p:txBody>
          <a:bodyPr lIns="0" tIns="0" rIns="0" bIns="0" rtlCol="0" anchor="t">
            <a:spAutoFit/>
          </a:bodyPr>
          <a:lstStyle/>
          <a:p>
            <a:pPr algn="ctr">
              <a:lnSpc>
                <a:spcPts val="8400"/>
              </a:lnSpc>
            </a:pPr>
            <a:r>
              <a:rPr lang="en-US" sz="6000" b="1">
                <a:solidFill>
                  <a:srgbClr val="000000"/>
                </a:solidFill>
                <a:latin typeface="Canva Sans Bold"/>
                <a:ea typeface="Canva Sans Bold"/>
                <a:cs typeface="Canva Sans Bold"/>
                <a:sym typeface="Canva Sans Bold"/>
              </a:rPr>
              <a:t>What does the message say?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9D4EF"/>
        </a:solidFill>
        <a:effectLst/>
      </p:bgPr>
    </p:bg>
    <p:spTree>
      <p:nvGrpSpPr>
        <p:cNvPr id="1" name=""/>
        <p:cNvGrpSpPr/>
        <p:nvPr/>
      </p:nvGrpSpPr>
      <p:grpSpPr>
        <a:xfrm>
          <a:off x="0" y="0"/>
          <a:ext cx="0" cy="0"/>
          <a:chOff x="0" y="0"/>
          <a:chExt cx="0" cy="0"/>
        </a:xfrm>
      </p:grpSpPr>
      <p:sp>
        <p:nvSpPr>
          <p:cNvPr id="2" name="Freeform 2"/>
          <p:cNvSpPr/>
          <p:nvPr/>
        </p:nvSpPr>
        <p:spPr>
          <a:xfrm>
            <a:off x="-1270152" y="6633903"/>
            <a:ext cx="5903241" cy="3874673"/>
          </a:xfrm>
          <a:custGeom>
            <a:avLst/>
            <a:gdLst/>
            <a:ahLst/>
            <a:cxnLst/>
            <a:rect l="l" t="t" r="r" b="b"/>
            <a:pathLst>
              <a:path w="5903241" h="3874673">
                <a:moveTo>
                  <a:pt x="0" y="0"/>
                </a:moveTo>
                <a:lnTo>
                  <a:pt x="5903242" y="0"/>
                </a:lnTo>
                <a:lnTo>
                  <a:pt x="5903242" y="3874673"/>
                </a:lnTo>
                <a:lnTo>
                  <a:pt x="0" y="3874673"/>
                </a:lnTo>
                <a:lnTo>
                  <a:pt x="0" y="0"/>
                </a:lnTo>
                <a:close/>
              </a:path>
            </a:pathLst>
          </a:custGeom>
          <a:blipFill>
            <a:blip r:embed="rId2"/>
            <a:stretch>
              <a:fillRect/>
            </a:stretch>
          </a:blipFill>
        </p:spPr>
      </p:sp>
      <p:sp>
        <p:nvSpPr>
          <p:cNvPr id="3" name="Freeform 3"/>
          <p:cNvSpPr/>
          <p:nvPr/>
        </p:nvSpPr>
        <p:spPr>
          <a:xfrm rot="-10800000">
            <a:off x="14142217" y="0"/>
            <a:ext cx="5664685" cy="3718093"/>
          </a:xfrm>
          <a:custGeom>
            <a:avLst/>
            <a:gdLst/>
            <a:ahLst/>
            <a:cxnLst/>
            <a:rect l="l" t="t" r="r" b="b"/>
            <a:pathLst>
              <a:path w="5664685" h="3718093">
                <a:moveTo>
                  <a:pt x="0" y="0"/>
                </a:moveTo>
                <a:lnTo>
                  <a:pt x="5664685" y="0"/>
                </a:lnTo>
                <a:lnTo>
                  <a:pt x="5664685" y="3718093"/>
                </a:lnTo>
                <a:lnTo>
                  <a:pt x="0" y="3718093"/>
                </a:lnTo>
                <a:lnTo>
                  <a:pt x="0" y="0"/>
                </a:lnTo>
                <a:close/>
              </a:path>
            </a:pathLst>
          </a:custGeom>
          <a:blipFill>
            <a:blip r:embed="rId2"/>
            <a:stretch>
              <a:fillRect/>
            </a:stretch>
          </a:blipFill>
        </p:spPr>
      </p:sp>
      <p:sp>
        <p:nvSpPr>
          <p:cNvPr id="4" name="Freeform 4"/>
          <p:cNvSpPr/>
          <p:nvPr/>
        </p:nvSpPr>
        <p:spPr>
          <a:xfrm>
            <a:off x="13002263" y="3981356"/>
            <a:ext cx="3351341" cy="5126334"/>
          </a:xfrm>
          <a:custGeom>
            <a:avLst/>
            <a:gdLst/>
            <a:ahLst/>
            <a:cxnLst/>
            <a:rect l="l" t="t" r="r" b="b"/>
            <a:pathLst>
              <a:path w="3351341" h="5126334">
                <a:moveTo>
                  <a:pt x="0" y="0"/>
                </a:moveTo>
                <a:lnTo>
                  <a:pt x="3351340" y="0"/>
                </a:lnTo>
                <a:lnTo>
                  <a:pt x="3351340" y="5126333"/>
                </a:lnTo>
                <a:lnTo>
                  <a:pt x="0" y="512633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1428317" y="876300"/>
            <a:ext cx="15431365" cy="1295389"/>
          </a:xfrm>
          <a:prstGeom prst="rect">
            <a:avLst/>
          </a:prstGeom>
        </p:spPr>
        <p:txBody>
          <a:bodyPr lIns="0" tIns="0" rIns="0" bIns="0" rtlCol="0" anchor="t">
            <a:spAutoFit/>
          </a:bodyPr>
          <a:lstStyle/>
          <a:p>
            <a:pPr algn="ctr">
              <a:lnSpc>
                <a:spcPts val="10500"/>
              </a:lnSpc>
            </a:pPr>
            <a:r>
              <a:rPr lang="en-US" sz="7500" b="1">
                <a:solidFill>
                  <a:srgbClr val="000000"/>
                </a:solidFill>
                <a:latin typeface="Canva Sans Bold"/>
                <a:ea typeface="Canva Sans Bold"/>
                <a:cs typeface="Canva Sans Bold"/>
                <a:sym typeface="Canva Sans Bold"/>
              </a:rPr>
              <a:t>Prayer</a:t>
            </a:r>
          </a:p>
        </p:txBody>
      </p:sp>
      <p:sp>
        <p:nvSpPr>
          <p:cNvPr id="6" name="TextBox 6"/>
          <p:cNvSpPr txBox="1"/>
          <p:nvPr/>
        </p:nvSpPr>
        <p:spPr>
          <a:xfrm>
            <a:off x="1566801" y="2462945"/>
            <a:ext cx="9937643" cy="5622924"/>
          </a:xfrm>
          <a:prstGeom prst="rect">
            <a:avLst/>
          </a:prstGeom>
        </p:spPr>
        <p:txBody>
          <a:bodyPr lIns="0" tIns="0" rIns="0" bIns="0" rtlCol="0" anchor="t">
            <a:spAutoFit/>
          </a:bodyPr>
          <a:lstStyle/>
          <a:p>
            <a:pPr algn="just">
              <a:lnSpc>
                <a:spcPts val="5600"/>
              </a:lnSpc>
            </a:pPr>
            <a:r>
              <a:rPr lang="en-US" sz="4000">
                <a:solidFill>
                  <a:srgbClr val="000000"/>
                </a:solidFill>
                <a:latin typeface="Canva Sans"/>
                <a:ea typeface="Canva Sans"/>
                <a:cs typeface="Canva Sans"/>
                <a:sym typeface="Canva Sans"/>
              </a:rPr>
              <a:t>Loving Creator,</a:t>
            </a:r>
          </a:p>
          <a:p>
            <a:pPr algn="l">
              <a:lnSpc>
                <a:spcPts val="5600"/>
              </a:lnSpc>
            </a:pPr>
            <a:r>
              <a:rPr lang="en-US" sz="4000">
                <a:solidFill>
                  <a:srgbClr val="000000"/>
                </a:solidFill>
                <a:latin typeface="Canva Sans"/>
                <a:ea typeface="Canva Sans"/>
                <a:cs typeface="Canva Sans"/>
                <a:sym typeface="Canva Sans"/>
              </a:rPr>
              <a:t>We thank you for the gift of your peace.</a:t>
            </a:r>
          </a:p>
          <a:p>
            <a:pPr algn="l">
              <a:lnSpc>
                <a:spcPts val="5600"/>
              </a:lnSpc>
            </a:pPr>
            <a:r>
              <a:rPr lang="en-US" sz="4000">
                <a:solidFill>
                  <a:srgbClr val="000000"/>
                </a:solidFill>
                <a:latin typeface="Canva Sans"/>
                <a:ea typeface="Canva Sans"/>
                <a:cs typeface="Canva Sans"/>
                <a:sym typeface="Canva Sans"/>
              </a:rPr>
              <a:t>We pray that we may be peacemakers, signs of hope for a more peaceful world. </a:t>
            </a:r>
          </a:p>
          <a:p>
            <a:pPr algn="l">
              <a:lnSpc>
                <a:spcPts val="5600"/>
              </a:lnSpc>
            </a:pPr>
            <a:r>
              <a:rPr lang="en-US" sz="4000">
                <a:solidFill>
                  <a:srgbClr val="000000"/>
                </a:solidFill>
                <a:latin typeface="Canva Sans"/>
                <a:ea typeface="Canva Sans"/>
                <a:cs typeface="Canva Sans"/>
                <a:sym typeface="Canva Sans"/>
              </a:rPr>
              <a:t>May we be kind to others, listen to them and work to build trust between individuals, communities and countries. </a:t>
            </a:r>
          </a:p>
          <a:p>
            <a:pPr algn="just">
              <a:lnSpc>
                <a:spcPts val="5600"/>
              </a:lnSpc>
            </a:pPr>
            <a:r>
              <a:rPr lang="en-US" sz="4000">
                <a:solidFill>
                  <a:srgbClr val="000000"/>
                </a:solidFill>
                <a:latin typeface="Canva Sans"/>
                <a:ea typeface="Canva Sans"/>
                <a:cs typeface="Canva Sans"/>
                <a:sym typeface="Canva Sans"/>
              </a:rPr>
              <a:t>Amen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9D4EF"/>
        </a:solidFill>
        <a:effectLst/>
      </p:bgPr>
    </p:bg>
    <p:spTree>
      <p:nvGrpSpPr>
        <p:cNvPr id="1" name=""/>
        <p:cNvGrpSpPr/>
        <p:nvPr/>
      </p:nvGrpSpPr>
      <p:grpSpPr>
        <a:xfrm>
          <a:off x="0" y="0"/>
          <a:ext cx="0" cy="0"/>
          <a:chOff x="0" y="0"/>
          <a:chExt cx="0" cy="0"/>
        </a:xfrm>
      </p:grpSpPr>
      <p:sp>
        <p:nvSpPr>
          <p:cNvPr id="2" name="Freeform 2"/>
          <p:cNvSpPr/>
          <p:nvPr/>
        </p:nvSpPr>
        <p:spPr>
          <a:xfrm>
            <a:off x="-1270152" y="6633903"/>
            <a:ext cx="5903241" cy="3874673"/>
          </a:xfrm>
          <a:custGeom>
            <a:avLst/>
            <a:gdLst/>
            <a:ahLst/>
            <a:cxnLst/>
            <a:rect l="l" t="t" r="r" b="b"/>
            <a:pathLst>
              <a:path w="5903241" h="3874673">
                <a:moveTo>
                  <a:pt x="0" y="0"/>
                </a:moveTo>
                <a:lnTo>
                  <a:pt x="5903242" y="0"/>
                </a:lnTo>
                <a:lnTo>
                  <a:pt x="5903242" y="3874673"/>
                </a:lnTo>
                <a:lnTo>
                  <a:pt x="0" y="3874673"/>
                </a:lnTo>
                <a:lnTo>
                  <a:pt x="0" y="0"/>
                </a:lnTo>
                <a:close/>
              </a:path>
            </a:pathLst>
          </a:custGeom>
          <a:blipFill>
            <a:blip r:embed="rId2"/>
            <a:stretch>
              <a:fillRect/>
            </a:stretch>
          </a:blipFill>
        </p:spPr>
      </p:sp>
      <p:sp>
        <p:nvSpPr>
          <p:cNvPr id="3" name="Freeform 3"/>
          <p:cNvSpPr/>
          <p:nvPr/>
        </p:nvSpPr>
        <p:spPr>
          <a:xfrm rot="-10800000">
            <a:off x="14142217" y="0"/>
            <a:ext cx="5664685" cy="3718093"/>
          </a:xfrm>
          <a:custGeom>
            <a:avLst/>
            <a:gdLst/>
            <a:ahLst/>
            <a:cxnLst/>
            <a:rect l="l" t="t" r="r" b="b"/>
            <a:pathLst>
              <a:path w="5664685" h="3718093">
                <a:moveTo>
                  <a:pt x="0" y="0"/>
                </a:moveTo>
                <a:lnTo>
                  <a:pt x="5664685" y="0"/>
                </a:lnTo>
                <a:lnTo>
                  <a:pt x="5664685" y="3718093"/>
                </a:lnTo>
                <a:lnTo>
                  <a:pt x="0" y="3718093"/>
                </a:lnTo>
                <a:lnTo>
                  <a:pt x="0" y="0"/>
                </a:lnTo>
                <a:close/>
              </a:path>
            </a:pathLst>
          </a:custGeom>
          <a:blipFill>
            <a:blip r:embed="rId2"/>
            <a:stretch>
              <a:fillRect/>
            </a:stretch>
          </a:blipFill>
        </p:spPr>
      </p:sp>
      <p:sp>
        <p:nvSpPr>
          <p:cNvPr id="4" name="TextBox 4"/>
          <p:cNvSpPr txBox="1"/>
          <p:nvPr/>
        </p:nvSpPr>
        <p:spPr>
          <a:xfrm>
            <a:off x="1428317" y="1075169"/>
            <a:ext cx="15431365" cy="1203313"/>
          </a:xfrm>
          <a:prstGeom prst="rect">
            <a:avLst/>
          </a:prstGeom>
        </p:spPr>
        <p:txBody>
          <a:bodyPr lIns="0" tIns="0" rIns="0" bIns="0" rtlCol="0" anchor="t">
            <a:spAutoFit/>
          </a:bodyPr>
          <a:lstStyle/>
          <a:p>
            <a:pPr algn="ctr">
              <a:lnSpc>
                <a:spcPts val="9800"/>
              </a:lnSpc>
            </a:pPr>
            <a:r>
              <a:rPr lang="en-US" sz="7000" b="1">
                <a:solidFill>
                  <a:srgbClr val="000000"/>
                </a:solidFill>
                <a:latin typeface="Canva Sans Bold"/>
                <a:ea typeface="Canva Sans Bold"/>
                <a:cs typeface="Canva Sans Bold"/>
                <a:sym typeface="Canva Sans Bold"/>
              </a:rPr>
              <a:t>Further information and resources</a:t>
            </a:r>
          </a:p>
        </p:txBody>
      </p:sp>
      <p:sp>
        <p:nvSpPr>
          <p:cNvPr id="5" name="TextBox 5"/>
          <p:cNvSpPr txBox="1"/>
          <p:nvPr/>
        </p:nvSpPr>
        <p:spPr>
          <a:xfrm>
            <a:off x="865266" y="2425977"/>
            <a:ext cx="16215296" cy="7184389"/>
          </a:xfrm>
          <a:prstGeom prst="rect">
            <a:avLst/>
          </a:prstGeom>
        </p:spPr>
        <p:txBody>
          <a:bodyPr lIns="0" tIns="0" rIns="0" bIns="0" rtlCol="0" anchor="t">
            <a:spAutoFit/>
          </a:bodyPr>
          <a:lstStyle/>
          <a:p>
            <a:pPr marL="626115" lvl="1" indent="-313058" algn="l">
              <a:lnSpc>
                <a:spcPts val="4060"/>
              </a:lnSpc>
              <a:buFont typeface="Arial"/>
              <a:buChar char="•"/>
            </a:pPr>
            <a:r>
              <a:rPr lang="en-US" sz="2900">
                <a:solidFill>
                  <a:srgbClr val="000000"/>
                </a:solidFill>
                <a:latin typeface="Canva Sans"/>
                <a:ea typeface="Canva Sans"/>
                <a:cs typeface="Canva Sans"/>
                <a:sym typeface="Canva Sans"/>
              </a:rPr>
              <a:t>For more Peace Sunday resources, visit the Peace Sunday 2026 page on our website: </a:t>
            </a:r>
            <a:r>
              <a:rPr lang="en-US" sz="2900" u="sng">
                <a:solidFill>
                  <a:srgbClr val="000000"/>
                </a:solidFill>
                <a:latin typeface="Canva Sans"/>
                <a:ea typeface="Canva Sans"/>
                <a:cs typeface="Canva Sans"/>
                <a:sym typeface="Canva Sans"/>
                <a:hlinkClick r:id="rId3" tooltip="https://paxchristi.org.uk/peace-sunday-2026/"/>
              </a:rPr>
              <a:t>www.paxchristi.org.uk/peace-sunday-2026/</a:t>
            </a:r>
            <a:r>
              <a:rPr lang="en-US" sz="2900">
                <a:solidFill>
                  <a:srgbClr val="000000"/>
                </a:solidFill>
                <a:latin typeface="Canva Sans"/>
                <a:ea typeface="Canva Sans"/>
                <a:cs typeface="Canva Sans"/>
                <a:sym typeface="Canva Sans"/>
              </a:rPr>
              <a:t>. We also have an ‘Activities and Prayers for Children’ resource: </a:t>
            </a:r>
            <a:r>
              <a:rPr lang="en-US" sz="2900" u="sng">
                <a:solidFill>
                  <a:srgbClr val="000000"/>
                </a:solidFill>
                <a:latin typeface="Canva Sans"/>
                <a:ea typeface="Canva Sans"/>
                <a:cs typeface="Canva Sans"/>
                <a:sym typeface="Canva Sans"/>
                <a:hlinkClick r:id="rId4" tooltip="https://tinyurl.com/mwfvw6bz"/>
              </a:rPr>
              <a:t>https://tinyurl.com/mwfvw6bz</a:t>
            </a:r>
          </a:p>
          <a:p>
            <a:pPr marL="626115" lvl="1" indent="-313058" algn="l">
              <a:lnSpc>
                <a:spcPts val="4060"/>
              </a:lnSpc>
              <a:buFont typeface="Arial"/>
              <a:buChar char="•"/>
            </a:pPr>
            <a:r>
              <a:rPr lang="en-US" sz="2900" i="1">
                <a:solidFill>
                  <a:srgbClr val="000000"/>
                </a:solidFill>
                <a:latin typeface="Canva Sans Italics"/>
                <a:ea typeface="Canva Sans Italics"/>
                <a:cs typeface="Canva Sans Italics"/>
                <a:sym typeface="Canva Sans Italics"/>
              </a:rPr>
              <a:t>Vatican News</a:t>
            </a:r>
            <a:r>
              <a:rPr lang="en-US" sz="2900">
                <a:solidFill>
                  <a:srgbClr val="000000"/>
                </a:solidFill>
                <a:latin typeface="Canva Sans"/>
                <a:ea typeface="Canva Sans"/>
                <a:cs typeface="Canva Sans"/>
                <a:sym typeface="Canva Sans"/>
              </a:rPr>
              <a:t> has a video to mark the release of the message, with quotes and images: </a:t>
            </a:r>
            <a:r>
              <a:rPr lang="en-US" sz="2900" u="sng">
                <a:solidFill>
                  <a:srgbClr val="000000"/>
                </a:solidFill>
                <a:latin typeface="Canva Sans"/>
                <a:ea typeface="Canva Sans"/>
                <a:cs typeface="Canva Sans"/>
                <a:sym typeface="Canva Sans"/>
                <a:hlinkClick r:id="rId5" tooltip="https://www.youtube.com/watch?v=-YJ2Ip5FwOE"/>
              </a:rPr>
              <a:t>https://www.youtube.com/watch?v=-YJ2Ip5FwOE</a:t>
            </a:r>
          </a:p>
          <a:p>
            <a:pPr marL="626115" lvl="1" indent="-313058" algn="l">
              <a:lnSpc>
                <a:spcPts val="4060"/>
              </a:lnSpc>
              <a:buFont typeface="Arial"/>
              <a:buChar char="•"/>
            </a:pPr>
            <a:r>
              <a:rPr lang="en-US" sz="2900">
                <a:solidFill>
                  <a:srgbClr val="000000"/>
                </a:solidFill>
                <a:latin typeface="Canva Sans"/>
                <a:ea typeface="Canva Sans"/>
                <a:cs typeface="Canva Sans"/>
                <a:sym typeface="Canva Sans"/>
              </a:rPr>
              <a:t>Have a look at our lessons and workshops for more resources on peace themes, such as nonviolence and the witness of Franz Jägerstätter: </a:t>
            </a:r>
            <a:r>
              <a:rPr lang="en-US" sz="2900" u="sng">
                <a:solidFill>
                  <a:srgbClr val="000000"/>
                </a:solidFill>
                <a:latin typeface="Canva Sans"/>
                <a:ea typeface="Canva Sans"/>
                <a:cs typeface="Canva Sans"/>
                <a:sym typeface="Canva Sans"/>
                <a:hlinkClick r:id="rId6" tooltip="https://paxchristi.org.uk/peace-education/secondary/workshop-resources/"/>
              </a:rPr>
              <a:t>https://paxchristi.org.uk/peace-education/secondary/workshop-resources/</a:t>
            </a:r>
          </a:p>
          <a:p>
            <a:pPr marL="626115" lvl="1" indent="-313058" algn="l">
              <a:lnSpc>
                <a:spcPts val="4060"/>
              </a:lnSpc>
              <a:buFont typeface="Arial"/>
              <a:buChar char="•"/>
            </a:pPr>
            <a:r>
              <a:rPr lang="en-US" sz="2900">
                <a:solidFill>
                  <a:srgbClr val="000000"/>
                </a:solidFill>
                <a:latin typeface="Canva Sans"/>
                <a:ea typeface="Canva Sans"/>
                <a:cs typeface="Canva Sans"/>
                <a:sym typeface="Canva Sans"/>
              </a:rPr>
              <a:t>You might like to encourage your students to gather stories of people who are witnesses for peace, either currently or throughout history, people who worked in a particular community or people who have worked internationally. Share these stories, perhaps as a display or an assembly. </a:t>
            </a:r>
          </a:p>
          <a:p>
            <a:pPr marL="626115" lvl="1" indent="-313058" algn="l">
              <a:lnSpc>
                <a:spcPts val="4060"/>
              </a:lnSpc>
              <a:buFont typeface="Arial"/>
              <a:buChar char="•"/>
            </a:pPr>
            <a:r>
              <a:rPr lang="en-US" sz="2900">
                <a:solidFill>
                  <a:srgbClr val="000000"/>
                </a:solidFill>
                <a:latin typeface="Canva Sans"/>
                <a:ea typeface="Canva Sans"/>
                <a:cs typeface="Canva Sans"/>
                <a:sym typeface="Canva Sans"/>
              </a:rPr>
              <a:t>Create cards for people thanking them for being witnesses for peace or for giving people hope to work for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9D4EF"/>
        </a:solidFill>
        <a:effectLst/>
      </p:bgPr>
    </p:bg>
    <p:spTree>
      <p:nvGrpSpPr>
        <p:cNvPr id="1" name=""/>
        <p:cNvGrpSpPr/>
        <p:nvPr/>
      </p:nvGrpSpPr>
      <p:grpSpPr>
        <a:xfrm>
          <a:off x="0" y="0"/>
          <a:ext cx="0" cy="0"/>
          <a:chOff x="0" y="0"/>
          <a:chExt cx="0" cy="0"/>
        </a:xfrm>
      </p:grpSpPr>
      <p:sp>
        <p:nvSpPr>
          <p:cNvPr id="2" name="Freeform 2"/>
          <p:cNvSpPr/>
          <p:nvPr/>
        </p:nvSpPr>
        <p:spPr>
          <a:xfrm>
            <a:off x="-1270152" y="6633903"/>
            <a:ext cx="5903241" cy="3874673"/>
          </a:xfrm>
          <a:custGeom>
            <a:avLst/>
            <a:gdLst/>
            <a:ahLst/>
            <a:cxnLst/>
            <a:rect l="l" t="t" r="r" b="b"/>
            <a:pathLst>
              <a:path w="5903241" h="3874673">
                <a:moveTo>
                  <a:pt x="0" y="0"/>
                </a:moveTo>
                <a:lnTo>
                  <a:pt x="5903242" y="0"/>
                </a:lnTo>
                <a:lnTo>
                  <a:pt x="5903242" y="3874673"/>
                </a:lnTo>
                <a:lnTo>
                  <a:pt x="0" y="3874673"/>
                </a:lnTo>
                <a:lnTo>
                  <a:pt x="0" y="0"/>
                </a:lnTo>
                <a:close/>
              </a:path>
            </a:pathLst>
          </a:custGeom>
          <a:blipFill>
            <a:blip r:embed="rId2"/>
            <a:stretch>
              <a:fillRect/>
            </a:stretch>
          </a:blipFill>
        </p:spPr>
      </p:sp>
      <p:sp>
        <p:nvSpPr>
          <p:cNvPr id="3" name="Freeform 3"/>
          <p:cNvSpPr/>
          <p:nvPr/>
        </p:nvSpPr>
        <p:spPr>
          <a:xfrm rot="-10800000">
            <a:off x="14142217" y="0"/>
            <a:ext cx="5664685" cy="3718093"/>
          </a:xfrm>
          <a:custGeom>
            <a:avLst/>
            <a:gdLst/>
            <a:ahLst/>
            <a:cxnLst/>
            <a:rect l="l" t="t" r="r" b="b"/>
            <a:pathLst>
              <a:path w="5664685" h="3718093">
                <a:moveTo>
                  <a:pt x="0" y="0"/>
                </a:moveTo>
                <a:lnTo>
                  <a:pt x="5664685" y="0"/>
                </a:lnTo>
                <a:lnTo>
                  <a:pt x="5664685" y="3718093"/>
                </a:lnTo>
                <a:lnTo>
                  <a:pt x="0" y="3718093"/>
                </a:lnTo>
                <a:lnTo>
                  <a:pt x="0" y="0"/>
                </a:lnTo>
                <a:close/>
              </a:path>
            </a:pathLst>
          </a:custGeom>
          <a:blipFill>
            <a:blip r:embed="rId2"/>
            <a:stretch>
              <a:fillRect/>
            </a:stretch>
          </a:blipFill>
        </p:spPr>
      </p:sp>
      <p:sp>
        <p:nvSpPr>
          <p:cNvPr id="4" name="Freeform 4"/>
          <p:cNvSpPr/>
          <p:nvPr/>
        </p:nvSpPr>
        <p:spPr>
          <a:xfrm>
            <a:off x="6573951" y="4208482"/>
            <a:ext cx="5140097" cy="1870035"/>
          </a:xfrm>
          <a:custGeom>
            <a:avLst/>
            <a:gdLst/>
            <a:ahLst/>
            <a:cxnLst/>
            <a:rect l="l" t="t" r="r" b="b"/>
            <a:pathLst>
              <a:path w="5140097" h="1870035">
                <a:moveTo>
                  <a:pt x="0" y="0"/>
                </a:moveTo>
                <a:lnTo>
                  <a:pt x="5140098" y="0"/>
                </a:lnTo>
                <a:lnTo>
                  <a:pt x="5140098" y="1870036"/>
                </a:lnTo>
                <a:lnTo>
                  <a:pt x="0" y="1870036"/>
                </a:lnTo>
                <a:lnTo>
                  <a:pt x="0" y="0"/>
                </a:lnTo>
                <a:close/>
              </a:path>
            </a:pathLst>
          </a:custGeom>
          <a:blipFill>
            <a:blip r:embed="rId3"/>
            <a:stretch>
              <a:fillRect/>
            </a:stretch>
          </a:blipFill>
        </p:spPr>
      </p:sp>
      <p:sp>
        <p:nvSpPr>
          <p:cNvPr id="5" name="TextBox 5"/>
          <p:cNvSpPr txBox="1"/>
          <p:nvPr/>
        </p:nvSpPr>
        <p:spPr>
          <a:xfrm>
            <a:off x="5509541" y="6190355"/>
            <a:ext cx="7268915" cy="887095"/>
          </a:xfrm>
          <a:prstGeom prst="rect">
            <a:avLst/>
          </a:prstGeom>
        </p:spPr>
        <p:txBody>
          <a:bodyPr wrap="square" lIns="0" tIns="0" rIns="0" bIns="0" rtlCol="0" anchor="t">
            <a:spAutoFit/>
          </a:bodyPr>
          <a:lstStyle/>
          <a:p>
            <a:pPr algn="ctr">
              <a:lnSpc>
                <a:spcPts val="7279"/>
              </a:lnSpc>
            </a:pPr>
            <a:r>
              <a:rPr lang="en-US" sz="5199" u="sng" dirty="0">
                <a:solidFill>
                  <a:srgbClr val="000000"/>
                </a:solidFill>
                <a:latin typeface="Canva Sans"/>
                <a:ea typeface="Canva Sans"/>
                <a:cs typeface="Canva Sans"/>
                <a:sym typeface="Canva Sans"/>
                <a:hlinkClick r:id="rId4" tooltip="http://www.paxchristi.org.uk"/>
              </a:rPr>
              <a:t>www.paxchristi.org.uk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696</Words>
  <Application>Microsoft Office PowerPoint</Application>
  <PresentationFormat>Custom</PresentationFormat>
  <Paragraphs>40</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Canva Sans Bold</vt:lpstr>
      <vt:lpstr>Arial</vt:lpstr>
      <vt:lpstr>Canva Sans</vt:lpstr>
      <vt:lpstr>Calibri</vt:lpstr>
      <vt:lpstr>Canva Sans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Peace Sunday 2026</dc:title>
  <dc:creator>Education</dc:creator>
  <cp:lastModifiedBy>education@paxchristi.org.uk</cp:lastModifiedBy>
  <cp:revision>3</cp:revision>
  <dcterms:created xsi:type="dcterms:W3CDTF">2006-08-16T00:00:00Z</dcterms:created>
  <dcterms:modified xsi:type="dcterms:W3CDTF">2026-01-08T13:47:09Z</dcterms:modified>
  <dc:identifier>DAG9ixY21BA</dc:identifier>
</cp:coreProperties>
</file>