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Alergia Normal" panose="00000800000000000000" pitchFamily="50" charset="0"/>
      <p:bold r:id="rId18"/>
      <p:boldItalic r:id="rId19"/>
    </p:embeddedFont>
    <p:embeddedFont>
      <p:font typeface="DM Serif Display" pitchFamily="2" charset="0"/>
      <p:regular r:id="rId20"/>
    </p:embeddedFont>
    <p:embeddedFont>
      <p:font typeface="Glacial Indifference" panose="020B0604020202020204" charset="0"/>
      <p:regular r:id="rId21"/>
    </p:embeddedFont>
    <p:embeddedFont>
      <p:font typeface="Glacial Indifference Bold" panose="020B0604020202020204" charset="0"/>
      <p:regular r:id="rId22"/>
    </p:embeddedFont>
    <p:embeddedFont>
      <p:font typeface="Le Petit Cochon" panose="020B0604020202020204" charset="0"/>
      <p:regular r:id="rId23"/>
    </p:embeddedFont>
    <p:embeddedFont>
      <p:font typeface="The Seasons" panose="020B0604020202020204" charset="0"/>
      <p:regular r:id="rId24"/>
    </p:embeddedFont>
    <p:embeddedFont>
      <p:font typeface="The Seasons Bold"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9" d="100"/>
          <a:sy n="59" d="100"/>
        </p:scale>
        <p:origin x="898" y="10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viewProps" Target="viewProps.xml"/><Relationship Id="rId30"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26.sv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0D32"/>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3213080"/>
          </a:xfrm>
          <a:custGeom>
            <a:avLst/>
            <a:gdLst/>
            <a:ahLst/>
            <a:cxnLst/>
            <a:rect l="l" t="t" r="r" b="b"/>
            <a:pathLst>
              <a:path w="18288000" h="13213080">
                <a:moveTo>
                  <a:pt x="0" y="0"/>
                </a:moveTo>
                <a:lnTo>
                  <a:pt x="18288000" y="0"/>
                </a:lnTo>
                <a:lnTo>
                  <a:pt x="18288000" y="13213080"/>
                </a:lnTo>
                <a:lnTo>
                  <a:pt x="0" y="13213080"/>
                </a:lnTo>
                <a:lnTo>
                  <a:pt x="0" y="0"/>
                </a:lnTo>
                <a:close/>
              </a:path>
            </a:pathLst>
          </a:custGeom>
          <a:blipFill>
            <a:blip r:embed="rId2"/>
            <a:stretch>
              <a:fillRect/>
            </a:stretch>
          </a:blipFill>
        </p:spPr>
        <p:txBody>
          <a:bodyPr/>
          <a:lstStyle/>
          <a:p>
            <a:endParaRPr lang="en-GB"/>
          </a:p>
        </p:txBody>
      </p:sp>
      <p:sp>
        <p:nvSpPr>
          <p:cNvPr id="3" name="Freeform 3"/>
          <p:cNvSpPr/>
          <p:nvPr/>
        </p:nvSpPr>
        <p:spPr>
          <a:xfrm>
            <a:off x="13572711" y="-180455"/>
            <a:ext cx="4794886" cy="10778263"/>
          </a:xfrm>
          <a:custGeom>
            <a:avLst/>
            <a:gdLst/>
            <a:ahLst/>
            <a:cxnLst/>
            <a:rect l="l" t="t" r="r" b="b"/>
            <a:pathLst>
              <a:path w="4794886" h="10778263">
                <a:moveTo>
                  <a:pt x="0" y="0"/>
                </a:moveTo>
                <a:lnTo>
                  <a:pt x="4794886" y="0"/>
                </a:lnTo>
                <a:lnTo>
                  <a:pt x="4794886" y="10778264"/>
                </a:lnTo>
                <a:lnTo>
                  <a:pt x="0" y="10778264"/>
                </a:lnTo>
                <a:lnTo>
                  <a:pt x="0" y="0"/>
                </a:lnTo>
                <a:close/>
              </a:path>
            </a:pathLst>
          </a:custGeom>
          <a:blipFill>
            <a:blip r:embed="rId3"/>
            <a:stretch>
              <a:fillRect l="-14226" r="-223164"/>
            </a:stretch>
          </a:blipFill>
        </p:spPr>
        <p:txBody>
          <a:bodyPr/>
          <a:lstStyle/>
          <a:p>
            <a:endParaRPr lang="en-GB"/>
          </a:p>
        </p:txBody>
      </p:sp>
      <p:sp>
        <p:nvSpPr>
          <p:cNvPr id="4" name="TextBox 4"/>
          <p:cNvSpPr txBox="1"/>
          <p:nvPr/>
        </p:nvSpPr>
        <p:spPr>
          <a:xfrm>
            <a:off x="2142508" y="5192715"/>
            <a:ext cx="9798845" cy="1795754"/>
          </a:xfrm>
          <a:prstGeom prst="rect">
            <a:avLst/>
          </a:prstGeom>
        </p:spPr>
        <p:txBody>
          <a:bodyPr lIns="0" tIns="0" rIns="0" bIns="0" rtlCol="0" anchor="t">
            <a:spAutoFit/>
          </a:bodyPr>
          <a:lstStyle/>
          <a:p>
            <a:pPr algn="ctr">
              <a:lnSpc>
                <a:spcPts val="13521"/>
              </a:lnSpc>
            </a:pPr>
            <a:r>
              <a:rPr lang="en-US" sz="13521" spc="10817">
                <a:solidFill>
                  <a:srgbClr val="FFFFFF"/>
                </a:solidFill>
                <a:latin typeface="DM Serif Display"/>
                <a:ea typeface="DM Serif Display"/>
                <a:cs typeface="DM Serif Display"/>
                <a:sym typeface="DM Serif Display"/>
              </a:rPr>
              <a:t>LENT</a:t>
            </a:r>
          </a:p>
        </p:txBody>
      </p:sp>
      <p:sp>
        <p:nvSpPr>
          <p:cNvPr id="5" name="TextBox 5"/>
          <p:cNvSpPr txBox="1"/>
          <p:nvPr/>
        </p:nvSpPr>
        <p:spPr>
          <a:xfrm>
            <a:off x="729951" y="3704240"/>
            <a:ext cx="12623960" cy="576960"/>
          </a:xfrm>
          <a:prstGeom prst="rect">
            <a:avLst/>
          </a:prstGeom>
        </p:spPr>
        <p:txBody>
          <a:bodyPr lIns="0" tIns="0" rIns="0" bIns="0" rtlCol="0" anchor="t">
            <a:spAutoFit/>
          </a:bodyPr>
          <a:lstStyle/>
          <a:p>
            <a:pPr algn="ctr">
              <a:lnSpc>
                <a:spcPts val="4427"/>
              </a:lnSpc>
            </a:pPr>
            <a:r>
              <a:rPr lang="en-US" sz="4427" b="1" spc="2041">
                <a:solidFill>
                  <a:srgbClr val="FFFFFF"/>
                </a:solidFill>
                <a:latin typeface="Glacial Indifference Bold"/>
                <a:ea typeface="Glacial Indifference Bold"/>
                <a:cs typeface="Glacial Indifference Bold"/>
                <a:sym typeface="Glacial Indifference Bold"/>
              </a:rPr>
              <a:t>AN INTRODUCTION TO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TextBox 2"/>
          <p:cNvSpPr txBox="1"/>
          <p:nvPr/>
        </p:nvSpPr>
        <p:spPr>
          <a:xfrm>
            <a:off x="279346" y="2197151"/>
            <a:ext cx="11804653" cy="8244815"/>
          </a:xfrm>
          <a:prstGeom prst="rect">
            <a:avLst/>
          </a:prstGeom>
        </p:spPr>
        <p:txBody>
          <a:bodyPr lIns="0" tIns="0" rIns="0" bIns="0" rtlCol="0" anchor="t">
            <a:spAutoFit/>
          </a:bodyPr>
          <a:lstStyle/>
          <a:p>
            <a:pPr marL="857022" lvl="1" indent="-428511" algn="l">
              <a:lnSpc>
                <a:spcPts val="7343"/>
              </a:lnSpc>
              <a:buFont typeface="Arial"/>
              <a:buChar char="•"/>
            </a:pPr>
            <a:r>
              <a:rPr lang="en-US" sz="3969">
                <a:solidFill>
                  <a:srgbClr val="FFFFFF"/>
                </a:solidFill>
                <a:latin typeface="Glacial Indifference"/>
                <a:ea typeface="Glacial Indifference"/>
                <a:cs typeface="Glacial Indifference"/>
                <a:sym typeface="Glacial Indifference"/>
              </a:rPr>
              <a:t>This day is also known as “Refreshment Sunday” or “Mid-Lent Sunday” and falls on “Mothering Sunday”</a:t>
            </a:r>
          </a:p>
          <a:p>
            <a:pPr marL="857022" lvl="1" indent="-428511" algn="l">
              <a:lnSpc>
                <a:spcPts val="7343"/>
              </a:lnSpc>
              <a:buFont typeface="Arial"/>
              <a:buChar char="•"/>
            </a:pPr>
            <a:r>
              <a:rPr lang="en-US" sz="3969">
                <a:solidFill>
                  <a:srgbClr val="FFFFFF"/>
                </a:solidFill>
                <a:latin typeface="Glacial Indifference"/>
                <a:ea typeface="Glacial Indifference"/>
                <a:cs typeface="Glacial Indifference"/>
                <a:sym typeface="Glacial Indifference"/>
              </a:rPr>
              <a:t>Laetare comes from the Latin word meaning rejoice</a:t>
            </a:r>
          </a:p>
          <a:p>
            <a:pPr marL="857022" lvl="1" indent="-428511" algn="l">
              <a:lnSpc>
                <a:spcPts val="7343"/>
              </a:lnSpc>
              <a:buFont typeface="Arial"/>
              <a:buChar char="•"/>
            </a:pPr>
            <a:r>
              <a:rPr lang="en-US" sz="3969">
                <a:solidFill>
                  <a:srgbClr val="FFFFFF"/>
                </a:solidFill>
                <a:latin typeface="Glacial Indifference"/>
                <a:ea typeface="Glacial Indifference"/>
                <a:cs typeface="Glacial Indifference"/>
                <a:sym typeface="Glacial Indifference"/>
              </a:rPr>
              <a:t>The colour rose serves as a symbol of</a:t>
            </a:r>
            <a:r>
              <a:rPr lang="en-US" sz="3969" b="1">
                <a:solidFill>
                  <a:srgbClr val="000000"/>
                </a:solidFill>
                <a:latin typeface="Glacial Indifference Bold"/>
                <a:ea typeface="Glacial Indifference Bold"/>
                <a:cs typeface="Glacial Indifference Bold"/>
                <a:sym typeface="Glacial Indifference Bold"/>
              </a:rPr>
              <a:t> </a:t>
            </a:r>
            <a:r>
              <a:rPr lang="en-US" sz="3969" b="1">
                <a:solidFill>
                  <a:srgbClr val="EC828F"/>
                </a:solidFill>
                <a:latin typeface="Glacial Indifference Bold"/>
                <a:ea typeface="Glacial Indifference Bold"/>
                <a:cs typeface="Glacial Indifference Bold"/>
                <a:sym typeface="Glacial Indifference Bold"/>
              </a:rPr>
              <a:t>joy</a:t>
            </a:r>
            <a:r>
              <a:rPr lang="en-US" sz="3969" b="1">
                <a:solidFill>
                  <a:srgbClr val="000000"/>
                </a:solidFill>
                <a:latin typeface="Glacial Indifference Bold"/>
                <a:ea typeface="Glacial Indifference Bold"/>
                <a:cs typeface="Glacial Indifference Bold"/>
                <a:sym typeface="Glacial Indifference Bold"/>
              </a:rPr>
              <a:t> </a:t>
            </a:r>
            <a:r>
              <a:rPr lang="en-US" sz="3969">
                <a:solidFill>
                  <a:srgbClr val="FFFFFF"/>
                </a:solidFill>
                <a:latin typeface="Glacial Indifference"/>
                <a:ea typeface="Glacial Indifference"/>
                <a:cs typeface="Glacial Indifference"/>
                <a:sym typeface="Glacial Indifference"/>
              </a:rPr>
              <a:t>and</a:t>
            </a:r>
            <a:r>
              <a:rPr lang="en-US" sz="3969" b="1">
                <a:solidFill>
                  <a:srgbClr val="000000"/>
                </a:solidFill>
                <a:latin typeface="Glacial Indifference Bold"/>
                <a:ea typeface="Glacial Indifference Bold"/>
                <a:cs typeface="Glacial Indifference Bold"/>
                <a:sym typeface="Glacial Indifference Bold"/>
              </a:rPr>
              <a:t> </a:t>
            </a:r>
            <a:r>
              <a:rPr lang="en-US" sz="3969" b="1">
                <a:solidFill>
                  <a:srgbClr val="EC828F"/>
                </a:solidFill>
                <a:latin typeface="Glacial Indifference Bold"/>
                <a:ea typeface="Glacial Indifference Bold"/>
                <a:cs typeface="Glacial Indifference Bold"/>
                <a:sym typeface="Glacial Indifference Bold"/>
              </a:rPr>
              <a:t>hope </a:t>
            </a:r>
            <a:r>
              <a:rPr lang="en-US" sz="3969" b="1">
                <a:solidFill>
                  <a:srgbClr val="FFFFFF"/>
                </a:solidFill>
                <a:latin typeface="Glacial Indifference Bold"/>
                <a:ea typeface="Glacial Indifference Bold"/>
                <a:cs typeface="Glacial Indifference Bold"/>
                <a:sym typeface="Glacial Indifference Bold"/>
              </a:rPr>
              <a:t>- </a:t>
            </a:r>
            <a:r>
              <a:rPr lang="en-US" sz="3969">
                <a:solidFill>
                  <a:srgbClr val="FFFFFF"/>
                </a:solidFill>
                <a:latin typeface="Glacial Indifference"/>
                <a:ea typeface="Glacial Indifference"/>
                <a:cs typeface="Glacial Indifference"/>
                <a:sym typeface="Glacial Indifference"/>
              </a:rPr>
              <a:t>a reminder of the</a:t>
            </a:r>
            <a:r>
              <a:rPr lang="en-US" sz="3969" b="1">
                <a:solidFill>
                  <a:srgbClr val="000000"/>
                </a:solidFill>
                <a:latin typeface="Glacial Indifference Bold"/>
                <a:ea typeface="Glacial Indifference Bold"/>
                <a:cs typeface="Glacial Indifference Bold"/>
                <a:sym typeface="Glacial Indifference Bold"/>
              </a:rPr>
              <a:t> </a:t>
            </a:r>
            <a:r>
              <a:rPr lang="en-US" sz="3969" b="1">
                <a:solidFill>
                  <a:srgbClr val="EC828F"/>
                </a:solidFill>
                <a:latin typeface="Glacial Indifference Bold"/>
                <a:ea typeface="Glacial Indifference Bold"/>
                <a:cs typeface="Glacial Indifference Bold"/>
                <a:sym typeface="Glacial Indifference Bold"/>
              </a:rPr>
              <a:t>upcoming celebration</a:t>
            </a:r>
            <a:r>
              <a:rPr lang="en-US" sz="3969" b="1">
                <a:solidFill>
                  <a:srgbClr val="000000"/>
                </a:solidFill>
                <a:latin typeface="Glacial Indifference Bold"/>
                <a:ea typeface="Glacial Indifference Bold"/>
                <a:cs typeface="Glacial Indifference Bold"/>
                <a:sym typeface="Glacial Indifference Bold"/>
              </a:rPr>
              <a:t> </a:t>
            </a:r>
            <a:r>
              <a:rPr lang="en-US" sz="3969">
                <a:solidFill>
                  <a:srgbClr val="FFFFFF"/>
                </a:solidFill>
                <a:latin typeface="Glacial Indifference"/>
                <a:ea typeface="Glacial Indifference"/>
                <a:cs typeface="Glacial Indifference"/>
                <a:sym typeface="Glacial Indifference"/>
              </a:rPr>
              <a:t>of Easter we are preparing for!</a:t>
            </a:r>
          </a:p>
          <a:p>
            <a:pPr algn="l">
              <a:lnSpc>
                <a:spcPts val="7343"/>
              </a:lnSpc>
            </a:pPr>
            <a:endParaRPr lang="en-US" sz="3969">
              <a:solidFill>
                <a:srgbClr val="FFFFFF"/>
              </a:solidFill>
              <a:latin typeface="Glacial Indifference"/>
              <a:ea typeface="Glacial Indifference"/>
              <a:cs typeface="Glacial Indifference"/>
              <a:sym typeface="Glacial Indifference"/>
            </a:endParaRPr>
          </a:p>
        </p:txBody>
      </p:sp>
      <p:sp>
        <p:nvSpPr>
          <p:cNvPr id="3" name="Freeform 3"/>
          <p:cNvSpPr/>
          <p:nvPr/>
        </p:nvSpPr>
        <p:spPr>
          <a:xfrm>
            <a:off x="12329880" y="3192623"/>
            <a:ext cx="5512560" cy="4771042"/>
          </a:xfrm>
          <a:custGeom>
            <a:avLst/>
            <a:gdLst/>
            <a:ahLst/>
            <a:cxnLst/>
            <a:rect l="l" t="t" r="r" b="b"/>
            <a:pathLst>
              <a:path w="5512560" h="4771042">
                <a:moveTo>
                  <a:pt x="0" y="0"/>
                </a:moveTo>
                <a:lnTo>
                  <a:pt x="5512560" y="0"/>
                </a:lnTo>
                <a:lnTo>
                  <a:pt x="5512560" y="4771042"/>
                </a:lnTo>
                <a:lnTo>
                  <a:pt x="0" y="4771042"/>
                </a:lnTo>
                <a:lnTo>
                  <a:pt x="0" y="0"/>
                </a:lnTo>
                <a:close/>
              </a:path>
            </a:pathLst>
          </a:custGeom>
          <a:blipFill>
            <a:blip r:embed="rId2"/>
            <a:stretch>
              <a:fillRect l="-9053" r="-64043"/>
            </a:stretch>
          </a:blipFill>
        </p:spPr>
        <p:txBody>
          <a:bodyPr/>
          <a:lstStyle/>
          <a:p>
            <a:endParaRPr lang="en-GB"/>
          </a:p>
        </p:txBody>
      </p:sp>
      <p:sp>
        <p:nvSpPr>
          <p:cNvPr id="4" name="Freeform 4"/>
          <p:cNvSpPr/>
          <p:nvPr/>
        </p:nvSpPr>
        <p:spPr>
          <a:xfrm>
            <a:off x="13984051" y="304406"/>
            <a:ext cx="1324889" cy="2149921"/>
          </a:xfrm>
          <a:custGeom>
            <a:avLst/>
            <a:gdLst/>
            <a:ahLst/>
            <a:cxnLst/>
            <a:rect l="l" t="t" r="r" b="b"/>
            <a:pathLst>
              <a:path w="1324889" h="2149921">
                <a:moveTo>
                  <a:pt x="0" y="0"/>
                </a:moveTo>
                <a:lnTo>
                  <a:pt x="1324889" y="0"/>
                </a:lnTo>
                <a:lnTo>
                  <a:pt x="1324889" y="2149920"/>
                </a:lnTo>
                <a:lnTo>
                  <a:pt x="0" y="2149920"/>
                </a:lnTo>
                <a:lnTo>
                  <a:pt x="0" y="0"/>
                </a:lnTo>
                <a:close/>
              </a:path>
            </a:pathLst>
          </a:custGeom>
          <a:blipFill>
            <a:blip r:embed="rId3"/>
            <a:stretch>
              <a:fillRect/>
            </a:stretch>
          </a:blipFill>
        </p:spPr>
        <p:txBody>
          <a:bodyPr/>
          <a:lstStyle/>
          <a:p>
            <a:endParaRPr lang="en-GB"/>
          </a:p>
        </p:txBody>
      </p:sp>
      <p:sp>
        <p:nvSpPr>
          <p:cNvPr id="5" name="TextBox 5"/>
          <p:cNvSpPr txBox="1"/>
          <p:nvPr/>
        </p:nvSpPr>
        <p:spPr>
          <a:xfrm>
            <a:off x="541401" y="494712"/>
            <a:ext cx="13324049" cy="1204749"/>
          </a:xfrm>
          <a:prstGeom prst="rect">
            <a:avLst/>
          </a:prstGeom>
        </p:spPr>
        <p:txBody>
          <a:bodyPr lIns="0" tIns="0" rIns="0" bIns="0" rtlCol="0" anchor="t">
            <a:spAutoFit/>
          </a:bodyPr>
          <a:lstStyle/>
          <a:p>
            <a:pPr algn="l">
              <a:lnSpc>
                <a:spcPts val="9500"/>
              </a:lnSpc>
            </a:pPr>
            <a:r>
              <a:rPr lang="en-US" sz="4847" b="1" spc="407">
                <a:solidFill>
                  <a:srgbClr val="FFFFFF"/>
                </a:solidFill>
                <a:latin typeface="The Seasons Bold"/>
                <a:ea typeface="The Seasons Bold"/>
                <a:cs typeface="The Seasons Bold"/>
                <a:sym typeface="The Seasons Bold"/>
              </a:rPr>
              <a:t>2. Laetare Sunday (Fourth week of Lent)</a:t>
            </a:r>
          </a:p>
        </p:txBody>
      </p:sp>
    </p:spTree>
  </p:cSld>
  <p:clrMapOvr>
    <a:masterClrMapping/>
  </p:clrMapOvr>
  <p:transition>
    <p:push/>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91493"/>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Freeform 3"/>
          <p:cNvSpPr/>
          <p:nvPr/>
        </p:nvSpPr>
        <p:spPr>
          <a:xfrm>
            <a:off x="6193989" y="3581740"/>
            <a:ext cx="1551217" cy="1549278"/>
          </a:xfrm>
          <a:custGeom>
            <a:avLst/>
            <a:gdLst/>
            <a:ahLst/>
            <a:cxnLst/>
            <a:rect l="l" t="t" r="r" b="b"/>
            <a:pathLst>
              <a:path w="1551217" h="1549278">
                <a:moveTo>
                  <a:pt x="0" y="0"/>
                </a:moveTo>
                <a:lnTo>
                  <a:pt x="1551217" y="0"/>
                </a:lnTo>
                <a:lnTo>
                  <a:pt x="1551217" y="1549278"/>
                </a:lnTo>
                <a:lnTo>
                  <a:pt x="0" y="15492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6225438" y="7577321"/>
            <a:ext cx="1519768" cy="1519768"/>
          </a:xfrm>
          <a:custGeom>
            <a:avLst/>
            <a:gdLst/>
            <a:ahLst/>
            <a:cxnLst/>
            <a:rect l="l" t="t" r="r" b="b"/>
            <a:pathLst>
              <a:path w="1519768" h="1519768">
                <a:moveTo>
                  <a:pt x="0" y="0"/>
                </a:moveTo>
                <a:lnTo>
                  <a:pt x="1519768" y="0"/>
                </a:lnTo>
                <a:lnTo>
                  <a:pt x="1519768" y="1519768"/>
                </a:lnTo>
                <a:lnTo>
                  <a:pt x="0" y="15197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a:off x="12687888" y="1722022"/>
            <a:ext cx="4750130" cy="4114800"/>
          </a:xfrm>
          <a:custGeom>
            <a:avLst/>
            <a:gdLst/>
            <a:ahLst/>
            <a:cxnLst/>
            <a:rect l="l" t="t" r="r" b="b"/>
            <a:pathLst>
              <a:path w="4750130" h="4114800">
                <a:moveTo>
                  <a:pt x="0" y="0"/>
                </a:moveTo>
                <a:lnTo>
                  <a:pt x="4750130" y="0"/>
                </a:lnTo>
                <a:lnTo>
                  <a:pt x="475013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 name="TextBox 6"/>
          <p:cNvSpPr txBox="1"/>
          <p:nvPr/>
        </p:nvSpPr>
        <p:spPr>
          <a:xfrm>
            <a:off x="863157" y="389451"/>
            <a:ext cx="10318474" cy="2551675"/>
          </a:xfrm>
          <a:prstGeom prst="rect">
            <a:avLst/>
          </a:prstGeom>
        </p:spPr>
        <p:txBody>
          <a:bodyPr lIns="0" tIns="0" rIns="0" bIns="0" rtlCol="0" anchor="t">
            <a:spAutoFit/>
          </a:bodyPr>
          <a:lstStyle/>
          <a:p>
            <a:pPr algn="ctr">
              <a:lnSpc>
                <a:spcPts val="10160"/>
              </a:lnSpc>
            </a:pPr>
            <a:r>
              <a:rPr lang="en-US" sz="5210" spc="109">
                <a:solidFill>
                  <a:srgbClr val="FFFFFF"/>
                </a:solidFill>
                <a:latin typeface="The Seasons"/>
                <a:ea typeface="The Seasons"/>
                <a:cs typeface="The Seasons"/>
                <a:sym typeface="The Seasons"/>
              </a:rPr>
              <a:t>“Catholics have to fast throughout the whole of Lent”</a:t>
            </a:r>
          </a:p>
        </p:txBody>
      </p:sp>
      <p:sp>
        <p:nvSpPr>
          <p:cNvPr id="7" name="TextBox 7"/>
          <p:cNvSpPr txBox="1"/>
          <p:nvPr/>
        </p:nvSpPr>
        <p:spPr>
          <a:xfrm>
            <a:off x="2540240" y="3029290"/>
            <a:ext cx="4054431" cy="5926385"/>
          </a:xfrm>
          <a:prstGeom prst="rect">
            <a:avLst/>
          </a:prstGeom>
        </p:spPr>
        <p:txBody>
          <a:bodyPr lIns="0" tIns="0" rIns="0" bIns="0" rtlCol="0" anchor="t">
            <a:spAutoFit/>
          </a:bodyPr>
          <a:lstStyle/>
          <a:p>
            <a:pPr algn="l">
              <a:lnSpc>
                <a:spcPts val="16018"/>
              </a:lnSpc>
            </a:pPr>
            <a:r>
              <a:rPr lang="en-US" sz="8612" b="1">
                <a:solidFill>
                  <a:srgbClr val="FFFFFF"/>
                </a:solidFill>
                <a:latin typeface="Glacial Indifference Bold"/>
                <a:ea typeface="Glacial Indifference Bold"/>
                <a:cs typeface="Glacial Indifference Bold"/>
                <a:sym typeface="Glacial Indifference Bold"/>
              </a:rPr>
              <a:t>True </a:t>
            </a:r>
          </a:p>
          <a:p>
            <a:pPr algn="l">
              <a:lnSpc>
                <a:spcPts val="16018"/>
              </a:lnSpc>
            </a:pPr>
            <a:r>
              <a:rPr lang="en-US" sz="8612" b="1">
                <a:solidFill>
                  <a:srgbClr val="FFFFFF"/>
                </a:solidFill>
                <a:latin typeface="Glacial Indifference Bold"/>
                <a:ea typeface="Glacial Indifference Bold"/>
                <a:cs typeface="Glacial Indifference Bold"/>
                <a:sym typeface="Glacial Indifference Bold"/>
              </a:rPr>
              <a:t>or</a:t>
            </a:r>
          </a:p>
          <a:p>
            <a:pPr algn="l">
              <a:lnSpc>
                <a:spcPts val="16018"/>
              </a:lnSpc>
            </a:pPr>
            <a:r>
              <a:rPr lang="en-US" sz="8612" b="1">
                <a:solidFill>
                  <a:srgbClr val="FFFFFF"/>
                </a:solidFill>
                <a:latin typeface="Glacial Indifference Bold"/>
                <a:ea typeface="Glacial Indifference Bold"/>
                <a:cs typeface="Glacial Indifference Bold"/>
                <a:sym typeface="Glacial Indifference Bold"/>
              </a:rPr>
              <a:t>False</a:t>
            </a:r>
          </a:p>
        </p:txBody>
      </p:sp>
      <p:sp>
        <p:nvSpPr>
          <p:cNvPr id="8" name="TextBox 8"/>
          <p:cNvSpPr txBox="1"/>
          <p:nvPr/>
        </p:nvSpPr>
        <p:spPr>
          <a:xfrm>
            <a:off x="11287466" y="6432701"/>
            <a:ext cx="7774203" cy="1553708"/>
          </a:xfrm>
          <a:prstGeom prst="rect">
            <a:avLst/>
          </a:prstGeom>
        </p:spPr>
        <p:txBody>
          <a:bodyPr lIns="0" tIns="0" rIns="0" bIns="0" rtlCol="0" anchor="t">
            <a:spAutoFit/>
          </a:bodyPr>
          <a:lstStyle/>
          <a:p>
            <a:pPr algn="ctr">
              <a:lnSpc>
                <a:spcPts val="6237"/>
              </a:lnSpc>
            </a:pPr>
            <a:r>
              <a:rPr lang="en-US" sz="4455" b="1">
                <a:solidFill>
                  <a:srgbClr val="FFFFFF"/>
                </a:solidFill>
                <a:latin typeface="Glacial Indifference Bold"/>
                <a:ea typeface="Glacial Indifference Bold"/>
                <a:cs typeface="Glacial Indifference Bold"/>
                <a:sym typeface="Glacial Indifference Bold"/>
              </a:rPr>
              <a:t>*46 days including </a:t>
            </a:r>
          </a:p>
          <a:p>
            <a:pPr algn="ctr">
              <a:lnSpc>
                <a:spcPts val="6237"/>
              </a:lnSpc>
            </a:pPr>
            <a:r>
              <a:rPr lang="en-US" sz="4455" b="1">
                <a:solidFill>
                  <a:srgbClr val="FFFFFF"/>
                </a:solidFill>
                <a:latin typeface="Glacial Indifference Bold"/>
                <a:ea typeface="Glacial Indifference Bold"/>
                <a:cs typeface="Glacial Indifference Bold"/>
                <a:sym typeface="Glacial Indifference Bold"/>
              </a:rPr>
              <a:t>Sundays</a:t>
            </a:r>
          </a:p>
        </p:txBody>
      </p:sp>
    </p:spTree>
  </p:cSld>
  <p:clrMapOvr>
    <a:masterClrMapping/>
  </p:clrMapOvr>
  <p:transition>
    <p:push/>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Freeform 3"/>
          <p:cNvSpPr/>
          <p:nvPr/>
        </p:nvSpPr>
        <p:spPr>
          <a:xfrm>
            <a:off x="12799502" y="2094838"/>
            <a:ext cx="4750130" cy="4114800"/>
          </a:xfrm>
          <a:custGeom>
            <a:avLst/>
            <a:gdLst/>
            <a:ahLst/>
            <a:cxnLst/>
            <a:rect l="l" t="t" r="r" b="b"/>
            <a:pathLst>
              <a:path w="4750130" h="4114800">
                <a:moveTo>
                  <a:pt x="0" y="0"/>
                </a:moveTo>
                <a:lnTo>
                  <a:pt x="4750130" y="0"/>
                </a:lnTo>
                <a:lnTo>
                  <a:pt x="475013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TextBox 4"/>
          <p:cNvSpPr txBox="1"/>
          <p:nvPr/>
        </p:nvSpPr>
        <p:spPr>
          <a:xfrm>
            <a:off x="2828083" y="445289"/>
            <a:ext cx="5219585" cy="1398331"/>
          </a:xfrm>
          <a:prstGeom prst="rect">
            <a:avLst/>
          </a:prstGeom>
        </p:spPr>
        <p:txBody>
          <a:bodyPr lIns="0" tIns="0" rIns="0" bIns="0" rtlCol="0" anchor="t">
            <a:spAutoFit/>
          </a:bodyPr>
          <a:lstStyle/>
          <a:p>
            <a:pPr algn="ctr">
              <a:lnSpc>
                <a:spcPts val="10675"/>
              </a:lnSpc>
            </a:pPr>
            <a:r>
              <a:rPr lang="en-US" sz="6713" spc="456">
                <a:solidFill>
                  <a:srgbClr val="FFFFFF"/>
                </a:solidFill>
                <a:latin typeface="The Seasons"/>
                <a:ea typeface="The Seasons"/>
                <a:cs typeface="The Seasons"/>
                <a:sym typeface="The Seasons"/>
              </a:rPr>
              <a:t>False </a:t>
            </a:r>
          </a:p>
        </p:txBody>
      </p:sp>
      <p:sp>
        <p:nvSpPr>
          <p:cNvPr id="5" name="TextBox 5"/>
          <p:cNvSpPr txBox="1"/>
          <p:nvPr/>
        </p:nvSpPr>
        <p:spPr>
          <a:xfrm>
            <a:off x="282641" y="2701971"/>
            <a:ext cx="11004825" cy="7878637"/>
          </a:xfrm>
          <a:prstGeom prst="rect">
            <a:avLst/>
          </a:prstGeom>
        </p:spPr>
        <p:txBody>
          <a:bodyPr lIns="0" tIns="0" rIns="0" bIns="0" rtlCol="0" anchor="t">
            <a:spAutoFit/>
          </a:bodyPr>
          <a:lstStyle/>
          <a:p>
            <a:pPr marL="734131" lvl="1" indent="-367065" algn="l">
              <a:lnSpc>
                <a:spcPts val="5882"/>
              </a:lnSpc>
              <a:buFont typeface="Arial"/>
              <a:buChar char="•"/>
            </a:pPr>
            <a:r>
              <a:rPr lang="en-US" sz="3400">
                <a:solidFill>
                  <a:srgbClr val="FFFFFF"/>
                </a:solidFill>
                <a:latin typeface="Glacial Indifference"/>
                <a:ea typeface="Glacial Indifference"/>
                <a:cs typeface="Glacial Indifference"/>
                <a:sym typeface="Glacial Indifference"/>
              </a:rPr>
              <a:t>Fasting is a form of penance and self discipline.</a:t>
            </a:r>
          </a:p>
          <a:p>
            <a:pPr algn="l">
              <a:lnSpc>
                <a:spcPts val="5882"/>
              </a:lnSpc>
            </a:pPr>
            <a:r>
              <a:rPr lang="en-US" sz="3400">
                <a:solidFill>
                  <a:srgbClr val="FFFFFF"/>
                </a:solidFill>
                <a:latin typeface="Glacial Indifference"/>
                <a:ea typeface="Glacial Indifference"/>
                <a:cs typeface="Glacial Indifference"/>
                <a:sym typeface="Glacial Indifference"/>
              </a:rPr>
              <a:t> </a:t>
            </a:r>
          </a:p>
          <a:p>
            <a:pPr marL="734131" lvl="1" indent="-367065" algn="l">
              <a:lnSpc>
                <a:spcPts val="5882"/>
              </a:lnSpc>
              <a:buFont typeface="Arial"/>
              <a:buChar char="•"/>
            </a:pPr>
            <a:r>
              <a:rPr lang="en-US" sz="3400">
                <a:solidFill>
                  <a:srgbClr val="FFFFFF"/>
                </a:solidFill>
                <a:latin typeface="Glacial Indifference"/>
                <a:ea typeface="Glacial Indifference"/>
                <a:cs typeface="Glacial Indifference"/>
                <a:sym typeface="Glacial Indifference"/>
              </a:rPr>
              <a:t>Catholics are only required to fast on Ash Wednesday and Good Friday. Additionally, Catholics abstain from Meat on Fridays. </a:t>
            </a:r>
          </a:p>
          <a:p>
            <a:pPr algn="l">
              <a:lnSpc>
                <a:spcPts val="5882"/>
              </a:lnSpc>
            </a:pPr>
            <a:endParaRPr lang="en-US" sz="3400">
              <a:solidFill>
                <a:srgbClr val="FFFFFF"/>
              </a:solidFill>
              <a:latin typeface="Glacial Indifference"/>
              <a:ea typeface="Glacial Indifference"/>
              <a:cs typeface="Glacial Indifference"/>
              <a:sym typeface="Glacial Indifference"/>
            </a:endParaRPr>
          </a:p>
          <a:p>
            <a:pPr marL="734131" lvl="1" indent="-367065" algn="l">
              <a:lnSpc>
                <a:spcPts val="5882"/>
              </a:lnSpc>
              <a:buFont typeface="Arial"/>
              <a:buChar char="•"/>
            </a:pPr>
            <a:r>
              <a:rPr lang="en-US" sz="3400">
                <a:solidFill>
                  <a:srgbClr val="FFFFFF"/>
                </a:solidFill>
                <a:latin typeface="Glacial Indifference"/>
                <a:ea typeface="Glacial Indifference"/>
                <a:cs typeface="Glacial Indifference"/>
                <a:sym typeface="Glacial Indifference"/>
              </a:rPr>
              <a:t>However, there are certain feast days when feasting takes place in Lent (Saint Joseph 19th March, Annunciation 25th March, Saint Patrick 17th March)</a:t>
            </a:r>
          </a:p>
          <a:p>
            <a:pPr algn="ctr">
              <a:lnSpc>
                <a:spcPts val="4760"/>
              </a:lnSpc>
            </a:pPr>
            <a:endParaRPr lang="en-US" sz="3400">
              <a:solidFill>
                <a:srgbClr val="FFFFFF"/>
              </a:solidFill>
              <a:latin typeface="Glacial Indifference"/>
              <a:ea typeface="Glacial Indifference"/>
              <a:cs typeface="Glacial Indifference"/>
              <a:sym typeface="Glacial Indifference"/>
            </a:endParaRPr>
          </a:p>
          <a:p>
            <a:pPr algn="ctr">
              <a:lnSpc>
                <a:spcPts val="4760"/>
              </a:lnSpc>
            </a:pPr>
            <a:endParaRPr lang="en-US" sz="3400">
              <a:solidFill>
                <a:srgbClr val="FFFFFF"/>
              </a:solidFill>
              <a:latin typeface="Glacial Indifference"/>
              <a:ea typeface="Glacial Indifference"/>
              <a:cs typeface="Glacial Indifference"/>
              <a:sym typeface="Glacial Indifference"/>
            </a:endParaRPr>
          </a:p>
        </p:txBody>
      </p:sp>
      <p:sp>
        <p:nvSpPr>
          <p:cNvPr id="6" name="Freeform 6"/>
          <p:cNvSpPr/>
          <p:nvPr/>
        </p:nvSpPr>
        <p:spPr>
          <a:xfrm>
            <a:off x="6863545" y="575070"/>
            <a:ext cx="1519768" cy="1519768"/>
          </a:xfrm>
          <a:custGeom>
            <a:avLst/>
            <a:gdLst/>
            <a:ahLst/>
            <a:cxnLst/>
            <a:rect l="l" t="t" r="r" b="b"/>
            <a:pathLst>
              <a:path w="1519768" h="1519768">
                <a:moveTo>
                  <a:pt x="0" y="0"/>
                </a:moveTo>
                <a:lnTo>
                  <a:pt x="1519768" y="0"/>
                </a:lnTo>
                <a:lnTo>
                  <a:pt x="1519768" y="1519768"/>
                </a:lnTo>
                <a:lnTo>
                  <a:pt x="0" y="15197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TextBox 7"/>
          <p:cNvSpPr txBox="1"/>
          <p:nvPr/>
        </p:nvSpPr>
        <p:spPr>
          <a:xfrm>
            <a:off x="11287466" y="6432701"/>
            <a:ext cx="7774203" cy="1553708"/>
          </a:xfrm>
          <a:prstGeom prst="rect">
            <a:avLst/>
          </a:prstGeom>
        </p:spPr>
        <p:txBody>
          <a:bodyPr lIns="0" tIns="0" rIns="0" bIns="0" rtlCol="0" anchor="t">
            <a:spAutoFit/>
          </a:bodyPr>
          <a:lstStyle/>
          <a:p>
            <a:pPr algn="ctr">
              <a:lnSpc>
                <a:spcPts val="6237"/>
              </a:lnSpc>
            </a:pPr>
            <a:r>
              <a:rPr lang="en-US" sz="4455" b="1">
                <a:solidFill>
                  <a:srgbClr val="FFFFFF"/>
                </a:solidFill>
                <a:latin typeface="Glacial Indifference Bold"/>
                <a:ea typeface="Glacial Indifference Bold"/>
                <a:cs typeface="Glacial Indifference Bold"/>
                <a:sym typeface="Glacial Indifference Bold"/>
              </a:rPr>
              <a:t>*46 days including </a:t>
            </a:r>
          </a:p>
          <a:p>
            <a:pPr algn="ctr">
              <a:lnSpc>
                <a:spcPts val="6237"/>
              </a:lnSpc>
            </a:pPr>
            <a:r>
              <a:rPr lang="en-US" sz="4455" b="1">
                <a:solidFill>
                  <a:srgbClr val="FFFFFF"/>
                </a:solidFill>
                <a:latin typeface="Glacial Indifference Bold"/>
                <a:ea typeface="Glacial Indifference Bold"/>
                <a:cs typeface="Glacial Indifference Bold"/>
                <a:sym typeface="Glacial Indifference Bold"/>
              </a:rPr>
              <a:t>Sundays</a:t>
            </a:r>
          </a:p>
        </p:txBody>
      </p:sp>
    </p:spTree>
  </p:cSld>
  <p:clrMapOvr>
    <a:masterClrMapping/>
  </p:clrMapOvr>
  <p:transition>
    <p:push/>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Freeform 3"/>
          <p:cNvSpPr/>
          <p:nvPr/>
        </p:nvSpPr>
        <p:spPr>
          <a:xfrm>
            <a:off x="12422444" y="2994190"/>
            <a:ext cx="5043567" cy="4469861"/>
          </a:xfrm>
          <a:custGeom>
            <a:avLst/>
            <a:gdLst/>
            <a:ahLst/>
            <a:cxnLst/>
            <a:rect l="l" t="t" r="r" b="b"/>
            <a:pathLst>
              <a:path w="5043567" h="4469861">
                <a:moveTo>
                  <a:pt x="0" y="0"/>
                </a:moveTo>
                <a:lnTo>
                  <a:pt x="5043567" y="0"/>
                </a:lnTo>
                <a:lnTo>
                  <a:pt x="5043567" y="4469862"/>
                </a:lnTo>
                <a:lnTo>
                  <a:pt x="0" y="4469862"/>
                </a:lnTo>
                <a:lnTo>
                  <a:pt x="0" y="0"/>
                </a:lnTo>
                <a:close/>
              </a:path>
            </a:pathLst>
          </a:custGeom>
          <a:blipFill>
            <a:blip r:embed="rId3"/>
            <a:stretch>
              <a:fillRect/>
            </a:stretch>
          </a:blipFill>
        </p:spPr>
        <p:txBody>
          <a:bodyPr/>
          <a:lstStyle/>
          <a:p>
            <a:endParaRPr lang="en-GB"/>
          </a:p>
        </p:txBody>
      </p:sp>
      <p:sp>
        <p:nvSpPr>
          <p:cNvPr id="4" name="TextBox 4"/>
          <p:cNvSpPr txBox="1"/>
          <p:nvPr/>
        </p:nvSpPr>
        <p:spPr>
          <a:xfrm>
            <a:off x="525694" y="160343"/>
            <a:ext cx="10318474" cy="3763372"/>
          </a:xfrm>
          <a:prstGeom prst="rect">
            <a:avLst/>
          </a:prstGeom>
        </p:spPr>
        <p:txBody>
          <a:bodyPr lIns="0" tIns="0" rIns="0" bIns="0" rtlCol="0" anchor="t">
            <a:spAutoFit/>
          </a:bodyPr>
          <a:lstStyle/>
          <a:p>
            <a:pPr algn="ctr">
              <a:lnSpc>
                <a:spcPts val="7295"/>
              </a:lnSpc>
            </a:pPr>
            <a:r>
              <a:rPr lang="en-US" sz="5210" b="1" spc="411">
                <a:solidFill>
                  <a:srgbClr val="FFFFFF"/>
                </a:solidFill>
                <a:latin typeface="The Seasons Bold"/>
                <a:ea typeface="The Seasons Bold"/>
                <a:cs typeface="The Seasons Bold"/>
                <a:sym typeface="The Seasons Bold"/>
              </a:rPr>
              <a:t>Which sacrament is particularly emphasised during the season of Lent?</a:t>
            </a:r>
          </a:p>
          <a:p>
            <a:pPr algn="ctr">
              <a:lnSpc>
                <a:spcPts val="7295"/>
              </a:lnSpc>
            </a:pPr>
            <a:endParaRPr lang="en-US" sz="5210" b="1" spc="411">
              <a:solidFill>
                <a:srgbClr val="FFFFFF"/>
              </a:solidFill>
              <a:latin typeface="The Seasons Bold"/>
              <a:ea typeface="The Seasons Bold"/>
              <a:cs typeface="The Seasons Bold"/>
              <a:sym typeface="The Seasons Bold"/>
            </a:endParaRPr>
          </a:p>
        </p:txBody>
      </p:sp>
      <p:sp>
        <p:nvSpPr>
          <p:cNvPr id="5" name="TextBox 5"/>
          <p:cNvSpPr txBox="1"/>
          <p:nvPr/>
        </p:nvSpPr>
        <p:spPr>
          <a:xfrm>
            <a:off x="325458" y="3323639"/>
            <a:ext cx="12096986" cy="4351571"/>
          </a:xfrm>
          <a:prstGeom prst="rect">
            <a:avLst/>
          </a:prstGeom>
        </p:spPr>
        <p:txBody>
          <a:bodyPr lIns="0" tIns="0" rIns="0" bIns="0" rtlCol="0" anchor="t">
            <a:spAutoFit/>
          </a:bodyPr>
          <a:lstStyle/>
          <a:p>
            <a:pPr marL="1035599" lvl="1" indent="-517800" algn="l">
              <a:lnSpc>
                <a:spcPts val="11991"/>
              </a:lnSpc>
              <a:buAutoNum type="arabicPeriod"/>
            </a:pPr>
            <a:r>
              <a:rPr lang="en-US" sz="4796" spc="326">
                <a:solidFill>
                  <a:srgbClr val="FFFFFF"/>
                </a:solidFill>
                <a:latin typeface="Glacial Indifference"/>
                <a:ea typeface="Glacial Indifference"/>
                <a:cs typeface="Glacial Indifference"/>
                <a:sym typeface="Glacial Indifference"/>
              </a:rPr>
              <a:t> Confirmation</a:t>
            </a:r>
          </a:p>
          <a:p>
            <a:pPr marL="1035599" lvl="1" indent="-517800" algn="l">
              <a:lnSpc>
                <a:spcPts val="11991"/>
              </a:lnSpc>
              <a:buAutoNum type="arabicPeriod"/>
            </a:pPr>
            <a:r>
              <a:rPr lang="en-US" sz="4796" spc="326">
                <a:solidFill>
                  <a:srgbClr val="FFFFFF"/>
                </a:solidFill>
                <a:latin typeface="Glacial Indifference"/>
                <a:ea typeface="Glacial Indifference"/>
                <a:cs typeface="Glacial Indifference"/>
                <a:sym typeface="Glacial Indifference"/>
              </a:rPr>
              <a:t> Baptism </a:t>
            </a:r>
          </a:p>
          <a:p>
            <a:pPr marL="1035599" lvl="1" indent="-517800" algn="l">
              <a:lnSpc>
                <a:spcPts val="11991"/>
              </a:lnSpc>
              <a:buAutoNum type="arabicPeriod"/>
            </a:pPr>
            <a:r>
              <a:rPr lang="en-US" sz="4796" spc="326">
                <a:solidFill>
                  <a:srgbClr val="FFFFFF"/>
                </a:solidFill>
                <a:latin typeface="Glacial Indifference"/>
                <a:ea typeface="Glacial Indifference"/>
                <a:cs typeface="Glacial Indifference"/>
                <a:sym typeface="Glacial Indifference"/>
              </a:rPr>
              <a:t>Reconciliation </a:t>
            </a:r>
          </a:p>
        </p:txBody>
      </p:sp>
      <p:sp>
        <p:nvSpPr>
          <p:cNvPr id="6" name="Freeform 6"/>
          <p:cNvSpPr/>
          <p:nvPr/>
        </p:nvSpPr>
        <p:spPr>
          <a:xfrm>
            <a:off x="325458" y="8546068"/>
            <a:ext cx="1164236" cy="884820"/>
          </a:xfrm>
          <a:custGeom>
            <a:avLst/>
            <a:gdLst/>
            <a:ahLst/>
            <a:cxnLst/>
            <a:rect l="l" t="t" r="r" b="b"/>
            <a:pathLst>
              <a:path w="1164236" h="884820">
                <a:moveTo>
                  <a:pt x="0" y="0"/>
                </a:moveTo>
                <a:lnTo>
                  <a:pt x="1164236" y="0"/>
                </a:lnTo>
                <a:lnTo>
                  <a:pt x="1164236" y="884820"/>
                </a:lnTo>
                <a:lnTo>
                  <a:pt x="0" y="8848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TextBox 7"/>
          <p:cNvSpPr txBox="1"/>
          <p:nvPr/>
        </p:nvSpPr>
        <p:spPr>
          <a:xfrm>
            <a:off x="-243030" y="8488918"/>
            <a:ext cx="12225016" cy="926088"/>
          </a:xfrm>
          <a:prstGeom prst="rect">
            <a:avLst/>
          </a:prstGeom>
        </p:spPr>
        <p:txBody>
          <a:bodyPr lIns="0" tIns="0" rIns="0" bIns="0" rtlCol="0" anchor="t">
            <a:spAutoFit/>
          </a:bodyPr>
          <a:lstStyle/>
          <a:p>
            <a:pPr algn="ctr">
              <a:lnSpc>
                <a:spcPts val="3724"/>
              </a:lnSpc>
            </a:pPr>
            <a:r>
              <a:rPr lang="en-US" sz="2660">
                <a:solidFill>
                  <a:srgbClr val="FFFFFF"/>
                </a:solidFill>
                <a:latin typeface="Alergia Normal"/>
                <a:ea typeface="Alergia Normal"/>
                <a:cs typeface="Alergia Normal"/>
                <a:sym typeface="Alergia Normal"/>
              </a:rPr>
              <a:t>Sacraments are the visible form of the invisible grace</a:t>
            </a:r>
          </a:p>
          <a:p>
            <a:pPr algn="ctr">
              <a:lnSpc>
                <a:spcPts val="3724"/>
              </a:lnSpc>
            </a:pPr>
            <a:r>
              <a:rPr lang="en-US" sz="2660">
                <a:solidFill>
                  <a:srgbClr val="FFFFFF"/>
                </a:solidFill>
                <a:latin typeface="Alergia Normal"/>
                <a:ea typeface="Alergia Normal"/>
                <a:cs typeface="Alergia Normal"/>
                <a:sym typeface="Alergia Normal"/>
              </a:rPr>
              <a:t>Saint Augustine </a:t>
            </a:r>
          </a:p>
        </p:txBody>
      </p:sp>
      <p:sp>
        <p:nvSpPr>
          <p:cNvPr id="8" name="Freeform 8"/>
          <p:cNvSpPr/>
          <p:nvPr/>
        </p:nvSpPr>
        <p:spPr>
          <a:xfrm rot="-10800000">
            <a:off x="10262050" y="8373480"/>
            <a:ext cx="1164236" cy="884820"/>
          </a:xfrm>
          <a:custGeom>
            <a:avLst/>
            <a:gdLst/>
            <a:ahLst/>
            <a:cxnLst/>
            <a:rect l="l" t="t" r="r" b="b"/>
            <a:pathLst>
              <a:path w="1164236" h="884820">
                <a:moveTo>
                  <a:pt x="0" y="0"/>
                </a:moveTo>
                <a:lnTo>
                  <a:pt x="1164236" y="0"/>
                </a:lnTo>
                <a:lnTo>
                  <a:pt x="1164236" y="884820"/>
                </a:lnTo>
                <a:lnTo>
                  <a:pt x="0" y="8848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transition>
    <p:push/>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TextBox 3"/>
          <p:cNvSpPr txBox="1"/>
          <p:nvPr/>
        </p:nvSpPr>
        <p:spPr>
          <a:xfrm>
            <a:off x="2291" y="501710"/>
            <a:ext cx="11285437" cy="1961775"/>
          </a:xfrm>
          <a:prstGeom prst="rect">
            <a:avLst/>
          </a:prstGeom>
        </p:spPr>
        <p:txBody>
          <a:bodyPr lIns="0" tIns="0" rIns="0" bIns="0" rtlCol="0" anchor="t">
            <a:spAutoFit/>
          </a:bodyPr>
          <a:lstStyle/>
          <a:p>
            <a:pPr algn="ctr">
              <a:lnSpc>
                <a:spcPts val="5027"/>
              </a:lnSpc>
            </a:pPr>
            <a:r>
              <a:rPr lang="en-US" sz="3590" b="1" spc="283">
                <a:solidFill>
                  <a:srgbClr val="FFFFFF"/>
                </a:solidFill>
                <a:latin typeface="The Seasons Bold"/>
                <a:ea typeface="The Seasons Bold"/>
                <a:cs typeface="The Seasons Bold"/>
                <a:sym typeface="The Seasons Bold"/>
              </a:rPr>
              <a:t>Which sacrament is particularly emphasised during the season of Lent?</a:t>
            </a:r>
          </a:p>
          <a:p>
            <a:pPr algn="ctr">
              <a:lnSpc>
                <a:spcPts val="5027"/>
              </a:lnSpc>
            </a:pPr>
            <a:endParaRPr lang="en-US" sz="3590" b="1" spc="283">
              <a:solidFill>
                <a:srgbClr val="FFFFFF"/>
              </a:solidFill>
              <a:latin typeface="The Seasons Bold"/>
              <a:ea typeface="The Seasons Bold"/>
              <a:cs typeface="The Seasons Bold"/>
              <a:sym typeface="The Seasons Bold"/>
            </a:endParaRPr>
          </a:p>
        </p:txBody>
      </p:sp>
      <p:sp>
        <p:nvSpPr>
          <p:cNvPr id="4" name="TextBox 4"/>
          <p:cNvSpPr txBox="1"/>
          <p:nvPr/>
        </p:nvSpPr>
        <p:spPr>
          <a:xfrm>
            <a:off x="647209" y="1901510"/>
            <a:ext cx="9995602" cy="7923937"/>
          </a:xfrm>
          <a:prstGeom prst="rect">
            <a:avLst/>
          </a:prstGeom>
        </p:spPr>
        <p:txBody>
          <a:bodyPr lIns="0" tIns="0" rIns="0" bIns="0" rtlCol="0" anchor="t">
            <a:spAutoFit/>
          </a:bodyPr>
          <a:lstStyle/>
          <a:p>
            <a:pPr algn="l">
              <a:lnSpc>
                <a:spcPts val="11234"/>
              </a:lnSpc>
            </a:pPr>
            <a:r>
              <a:rPr lang="en-US" sz="4493" spc="305">
                <a:solidFill>
                  <a:srgbClr val="FFFFFF"/>
                </a:solidFill>
                <a:latin typeface="Glacial Indifference"/>
                <a:ea typeface="Glacial Indifference"/>
                <a:cs typeface="Glacial Indifference"/>
                <a:sym typeface="Glacial Indifference"/>
              </a:rPr>
              <a:t>Reconciliation </a:t>
            </a:r>
          </a:p>
          <a:p>
            <a:pPr algn="l">
              <a:lnSpc>
                <a:spcPts val="7279"/>
              </a:lnSpc>
            </a:pPr>
            <a:r>
              <a:rPr lang="en-US" sz="4493" spc="305">
                <a:solidFill>
                  <a:srgbClr val="FFFFFF"/>
                </a:solidFill>
                <a:latin typeface="Glacial Indifference"/>
                <a:ea typeface="Glacial Indifference"/>
                <a:cs typeface="Glacial Indifference"/>
                <a:sym typeface="Glacial Indifference"/>
              </a:rPr>
              <a:t>Lent highlights Reconciliation for restoring grace and friendship with God (and others around us), offering "clean slates and fresh starts". Reconciliation offers a true 'spiritual resurrection' before celebrating Christ's Resurrection.</a:t>
            </a:r>
          </a:p>
        </p:txBody>
      </p:sp>
      <p:sp>
        <p:nvSpPr>
          <p:cNvPr id="5" name="Freeform 5"/>
          <p:cNvSpPr/>
          <p:nvPr/>
        </p:nvSpPr>
        <p:spPr>
          <a:xfrm>
            <a:off x="12423269" y="644585"/>
            <a:ext cx="4914354" cy="6620031"/>
          </a:xfrm>
          <a:custGeom>
            <a:avLst/>
            <a:gdLst/>
            <a:ahLst/>
            <a:cxnLst/>
            <a:rect l="l" t="t" r="r" b="b"/>
            <a:pathLst>
              <a:path w="4914354" h="6620031">
                <a:moveTo>
                  <a:pt x="0" y="0"/>
                </a:moveTo>
                <a:lnTo>
                  <a:pt x="4914354" y="0"/>
                </a:lnTo>
                <a:lnTo>
                  <a:pt x="4914354" y="6620031"/>
                </a:lnTo>
                <a:lnTo>
                  <a:pt x="0" y="6620031"/>
                </a:lnTo>
                <a:lnTo>
                  <a:pt x="0" y="0"/>
                </a:lnTo>
                <a:close/>
              </a:path>
            </a:pathLst>
          </a:custGeom>
          <a:blipFill>
            <a:blip r:embed="rId3"/>
            <a:stretch>
              <a:fillRect l="-67655" r="-71825"/>
            </a:stretch>
          </a:blipFill>
        </p:spPr>
        <p:txBody>
          <a:bodyPr/>
          <a:lstStyle/>
          <a:p>
            <a:endParaRPr lang="en-GB"/>
          </a:p>
        </p:txBody>
      </p:sp>
      <p:sp>
        <p:nvSpPr>
          <p:cNvPr id="6" name="TextBox 6"/>
          <p:cNvSpPr txBox="1"/>
          <p:nvPr/>
        </p:nvSpPr>
        <p:spPr>
          <a:xfrm>
            <a:off x="12129148" y="7605492"/>
            <a:ext cx="5502596" cy="2219955"/>
          </a:xfrm>
          <a:prstGeom prst="rect">
            <a:avLst/>
          </a:prstGeom>
        </p:spPr>
        <p:txBody>
          <a:bodyPr lIns="0" tIns="0" rIns="0" bIns="0" rtlCol="0" anchor="t">
            <a:spAutoFit/>
          </a:bodyPr>
          <a:lstStyle/>
          <a:p>
            <a:pPr algn="ctr">
              <a:lnSpc>
                <a:spcPts val="3542"/>
              </a:lnSpc>
            </a:pPr>
            <a:r>
              <a:rPr lang="en-US" sz="2530">
                <a:solidFill>
                  <a:srgbClr val="FFFFFF"/>
                </a:solidFill>
                <a:latin typeface="Alergia Normal"/>
                <a:ea typeface="Alergia Normal"/>
                <a:cs typeface="Alergia Normal"/>
                <a:sym typeface="Alergia Normal"/>
              </a:rPr>
              <a:t>Due to mocks, Becket’s Reconciliation morning will be moved to Friday 20th March. A sign up sheet will be shared with tutors in the leadup. </a:t>
            </a:r>
          </a:p>
        </p:txBody>
      </p:sp>
    </p:spTree>
  </p:cSld>
  <p:clrMapOvr>
    <a:masterClrMapping/>
  </p:clrMapOvr>
  <p:transition>
    <p:push/>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Freeform 3"/>
          <p:cNvSpPr/>
          <p:nvPr/>
        </p:nvSpPr>
        <p:spPr>
          <a:xfrm>
            <a:off x="11519154" y="1537080"/>
            <a:ext cx="6768846" cy="8229600"/>
          </a:xfrm>
          <a:custGeom>
            <a:avLst/>
            <a:gdLst/>
            <a:ahLst/>
            <a:cxnLst/>
            <a:rect l="l" t="t" r="r" b="b"/>
            <a:pathLst>
              <a:path w="6768846" h="8229600">
                <a:moveTo>
                  <a:pt x="0" y="0"/>
                </a:moveTo>
                <a:lnTo>
                  <a:pt x="6768846" y="0"/>
                </a:lnTo>
                <a:lnTo>
                  <a:pt x="6768846" y="8229600"/>
                </a:lnTo>
                <a:lnTo>
                  <a:pt x="0" y="8229600"/>
                </a:lnTo>
                <a:lnTo>
                  <a:pt x="0" y="0"/>
                </a:lnTo>
                <a:close/>
              </a:path>
            </a:pathLst>
          </a:custGeom>
          <a:blipFill>
            <a:blip r:embed="rId3"/>
            <a:stretch>
              <a:fillRect/>
            </a:stretch>
          </a:blipFill>
        </p:spPr>
        <p:txBody>
          <a:bodyPr/>
          <a:lstStyle/>
          <a:p>
            <a:endParaRPr lang="en-GB"/>
          </a:p>
        </p:txBody>
      </p:sp>
      <p:sp>
        <p:nvSpPr>
          <p:cNvPr id="4" name="TextBox 4"/>
          <p:cNvSpPr txBox="1"/>
          <p:nvPr/>
        </p:nvSpPr>
        <p:spPr>
          <a:xfrm>
            <a:off x="525694" y="1313858"/>
            <a:ext cx="10993460" cy="8452821"/>
          </a:xfrm>
          <a:prstGeom prst="rect">
            <a:avLst/>
          </a:prstGeom>
        </p:spPr>
        <p:txBody>
          <a:bodyPr lIns="0" tIns="0" rIns="0" bIns="0" rtlCol="0" anchor="t">
            <a:spAutoFit/>
          </a:bodyPr>
          <a:lstStyle/>
          <a:p>
            <a:pPr algn="l">
              <a:lnSpc>
                <a:spcPts val="7316"/>
              </a:lnSpc>
            </a:pPr>
            <a:r>
              <a:rPr lang="en-US" sz="4180" b="1" spc="284">
                <a:solidFill>
                  <a:srgbClr val="FFFFFF"/>
                </a:solidFill>
                <a:latin typeface="Glacial Indifference Bold"/>
                <a:ea typeface="Glacial Indifference Bold"/>
                <a:cs typeface="Glacial Indifference Bold"/>
                <a:sym typeface="Glacial Indifference Bold"/>
              </a:rPr>
              <a:t>What are you doing extra or giving up this Lent?</a:t>
            </a:r>
          </a:p>
          <a:p>
            <a:pPr algn="l">
              <a:lnSpc>
                <a:spcPts val="7316"/>
              </a:lnSpc>
            </a:pPr>
            <a:endParaRPr lang="en-US" sz="4180" b="1" spc="284">
              <a:solidFill>
                <a:srgbClr val="FFFFFF"/>
              </a:solidFill>
              <a:latin typeface="Glacial Indifference Bold"/>
              <a:ea typeface="Glacial Indifference Bold"/>
              <a:cs typeface="Glacial Indifference Bold"/>
              <a:sym typeface="Glacial Indifference Bold"/>
            </a:endParaRPr>
          </a:p>
          <a:p>
            <a:pPr algn="l">
              <a:lnSpc>
                <a:spcPts val="7316"/>
              </a:lnSpc>
            </a:pPr>
            <a:r>
              <a:rPr lang="en-US" sz="4180" b="1" spc="284">
                <a:solidFill>
                  <a:srgbClr val="FFFFFF"/>
                </a:solidFill>
                <a:latin typeface="Glacial Indifference Bold"/>
                <a:ea typeface="Glacial Indifference Bold"/>
                <a:cs typeface="Glacial Indifference Bold"/>
                <a:sym typeface="Glacial Indifference Bold"/>
              </a:rPr>
              <a:t>What might you find challenging or sacrificial this half term?</a:t>
            </a:r>
          </a:p>
          <a:p>
            <a:pPr algn="l">
              <a:lnSpc>
                <a:spcPts val="7316"/>
              </a:lnSpc>
            </a:pPr>
            <a:endParaRPr lang="en-US" sz="4180" b="1" spc="284">
              <a:solidFill>
                <a:srgbClr val="FFFFFF"/>
              </a:solidFill>
              <a:latin typeface="Glacial Indifference Bold"/>
              <a:ea typeface="Glacial Indifference Bold"/>
              <a:cs typeface="Glacial Indifference Bold"/>
              <a:sym typeface="Glacial Indifference Bold"/>
            </a:endParaRPr>
          </a:p>
          <a:p>
            <a:pPr algn="l">
              <a:lnSpc>
                <a:spcPts val="7316"/>
              </a:lnSpc>
            </a:pPr>
            <a:r>
              <a:rPr lang="en-US" sz="4180" b="1" spc="284">
                <a:solidFill>
                  <a:srgbClr val="FFFFFF"/>
                </a:solidFill>
                <a:latin typeface="Glacial Indifference Bold"/>
                <a:ea typeface="Glacial Indifference Bold"/>
                <a:cs typeface="Glacial Indifference Bold"/>
                <a:sym typeface="Glacial Indifference Bold"/>
              </a:rPr>
              <a:t>What are you looking forward to this half term?</a:t>
            </a:r>
          </a:p>
          <a:p>
            <a:pPr algn="l">
              <a:lnSpc>
                <a:spcPts val="10452"/>
              </a:lnSpc>
            </a:pPr>
            <a:endParaRPr lang="en-US" sz="4180" b="1" spc="284">
              <a:solidFill>
                <a:srgbClr val="FFFFFF"/>
              </a:solidFill>
              <a:latin typeface="Glacial Indifference Bold"/>
              <a:ea typeface="Glacial Indifference Bold"/>
              <a:cs typeface="Glacial Indifference Bold"/>
              <a:sym typeface="Glacial Indifference Bold"/>
            </a:endParaRPr>
          </a:p>
        </p:txBody>
      </p:sp>
    </p:spTree>
  </p:cSld>
  <p:clrMapOvr>
    <a:masterClrMapping/>
  </p:clrMapOvr>
  <p:transition>
    <p:push/>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40A67"/>
        </a:solidFill>
        <a:effectLst/>
      </p:bgPr>
    </p:bg>
    <p:spTree>
      <p:nvGrpSpPr>
        <p:cNvPr id="1" name=""/>
        <p:cNvGrpSpPr/>
        <p:nvPr/>
      </p:nvGrpSpPr>
      <p:grpSpPr>
        <a:xfrm>
          <a:off x="0" y="0"/>
          <a:ext cx="0" cy="0"/>
          <a:chOff x="0" y="0"/>
          <a:chExt cx="0" cy="0"/>
        </a:xfrm>
      </p:grpSpPr>
      <p:sp>
        <p:nvSpPr>
          <p:cNvPr id="2" name="TextBox 2"/>
          <p:cNvSpPr txBox="1"/>
          <p:nvPr/>
        </p:nvSpPr>
        <p:spPr>
          <a:xfrm>
            <a:off x="711942" y="904875"/>
            <a:ext cx="16864116" cy="2240144"/>
          </a:xfrm>
          <a:prstGeom prst="rect">
            <a:avLst/>
          </a:prstGeom>
        </p:spPr>
        <p:txBody>
          <a:bodyPr lIns="0" tIns="0" rIns="0" bIns="0" rtlCol="0" anchor="t">
            <a:spAutoFit/>
          </a:bodyPr>
          <a:lstStyle/>
          <a:p>
            <a:pPr algn="ctr">
              <a:lnSpc>
                <a:spcPts val="9014"/>
              </a:lnSpc>
            </a:pPr>
            <a:r>
              <a:rPr lang="en-US" sz="6438" spc="643">
                <a:solidFill>
                  <a:srgbClr val="FFFFFF"/>
                </a:solidFill>
                <a:latin typeface="Le Petit Cochon"/>
                <a:ea typeface="Le Petit Cochon"/>
                <a:cs typeface="Le Petit Cochon"/>
                <a:sym typeface="Le Petit Cochon"/>
              </a:rPr>
              <a:t>Some Lenten gifts for your forms to take away with you!</a:t>
            </a:r>
          </a:p>
        </p:txBody>
      </p:sp>
      <p:grpSp>
        <p:nvGrpSpPr>
          <p:cNvPr id="3" name="Group 3"/>
          <p:cNvGrpSpPr/>
          <p:nvPr/>
        </p:nvGrpSpPr>
        <p:grpSpPr>
          <a:xfrm>
            <a:off x="4201013" y="4016534"/>
            <a:ext cx="9885974" cy="4974069"/>
            <a:chOff x="0" y="0"/>
            <a:chExt cx="859755" cy="432580"/>
          </a:xfrm>
        </p:grpSpPr>
        <p:sp>
          <p:nvSpPr>
            <p:cNvPr id="4" name="Freeform 4"/>
            <p:cNvSpPr/>
            <p:nvPr/>
          </p:nvSpPr>
          <p:spPr>
            <a:xfrm>
              <a:off x="0" y="0"/>
              <a:ext cx="859754" cy="432580"/>
            </a:xfrm>
            <a:custGeom>
              <a:avLst/>
              <a:gdLst/>
              <a:ahLst/>
              <a:cxnLst/>
              <a:rect l="l" t="t" r="r" b="b"/>
              <a:pathLst>
                <a:path w="859754" h="432580">
                  <a:moveTo>
                    <a:pt x="0" y="0"/>
                  </a:moveTo>
                  <a:lnTo>
                    <a:pt x="859754" y="0"/>
                  </a:lnTo>
                  <a:lnTo>
                    <a:pt x="859754" y="432580"/>
                  </a:lnTo>
                  <a:lnTo>
                    <a:pt x="0" y="432580"/>
                  </a:lnTo>
                  <a:close/>
                </a:path>
              </a:pathLst>
            </a:custGeom>
            <a:blipFill>
              <a:blip r:embed="rId2"/>
              <a:stretch>
                <a:fillRect t="-50270" r="-34713"/>
              </a:stretch>
            </a:blipFill>
          </p:spPr>
          <p:txBody>
            <a:bodyPr/>
            <a:lstStyle/>
            <a:p>
              <a:endParaRPr lang="en-GB"/>
            </a:p>
          </p:txBody>
        </p:sp>
      </p:grpSp>
    </p:spTree>
  </p:cSld>
  <p:clrMapOvr>
    <a:masterClrMapping/>
  </p:clrMapOvr>
  <p:transition>
    <p:push/>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90D32"/>
        </a:solidFill>
        <a:effectLst/>
      </p:bgPr>
    </p:bg>
    <p:spTree>
      <p:nvGrpSpPr>
        <p:cNvPr id="1" name=""/>
        <p:cNvGrpSpPr/>
        <p:nvPr/>
      </p:nvGrpSpPr>
      <p:grpSpPr>
        <a:xfrm>
          <a:off x="0" y="0"/>
          <a:ext cx="0" cy="0"/>
          <a:chOff x="0" y="0"/>
          <a:chExt cx="0" cy="0"/>
        </a:xfrm>
      </p:grpSpPr>
      <p:sp>
        <p:nvSpPr>
          <p:cNvPr id="2" name="Freeform 2"/>
          <p:cNvSpPr/>
          <p:nvPr/>
        </p:nvSpPr>
        <p:spPr>
          <a:xfrm rot="4240245">
            <a:off x="-4832689" y="-814059"/>
            <a:ext cx="9299264" cy="10087959"/>
          </a:xfrm>
          <a:custGeom>
            <a:avLst/>
            <a:gdLst/>
            <a:ahLst/>
            <a:cxnLst/>
            <a:rect l="l" t="t" r="r" b="b"/>
            <a:pathLst>
              <a:path w="9299264" h="10087959">
                <a:moveTo>
                  <a:pt x="0" y="0"/>
                </a:moveTo>
                <a:lnTo>
                  <a:pt x="9299264" y="0"/>
                </a:lnTo>
                <a:lnTo>
                  <a:pt x="9299264" y="10087959"/>
                </a:lnTo>
                <a:lnTo>
                  <a:pt x="0" y="10087959"/>
                </a:lnTo>
                <a:lnTo>
                  <a:pt x="0" y="0"/>
                </a:lnTo>
                <a:close/>
              </a:path>
            </a:pathLst>
          </a:custGeom>
          <a:blipFill>
            <a:blip r:embed="rId2">
              <a:alphaModFix amt="61000"/>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TextBox 3"/>
          <p:cNvSpPr txBox="1"/>
          <p:nvPr/>
        </p:nvSpPr>
        <p:spPr>
          <a:xfrm>
            <a:off x="1028700" y="2732358"/>
            <a:ext cx="6233214" cy="1849165"/>
          </a:xfrm>
          <a:prstGeom prst="rect">
            <a:avLst/>
          </a:prstGeom>
        </p:spPr>
        <p:txBody>
          <a:bodyPr lIns="0" tIns="0" rIns="0" bIns="0" rtlCol="0" anchor="t">
            <a:spAutoFit/>
          </a:bodyPr>
          <a:lstStyle/>
          <a:p>
            <a:pPr algn="l">
              <a:lnSpc>
                <a:spcPts val="7176"/>
              </a:lnSpc>
            </a:pPr>
            <a:r>
              <a:rPr lang="en-US" sz="7176">
                <a:solidFill>
                  <a:srgbClr val="FFFFFF"/>
                </a:solidFill>
                <a:latin typeface="DM Serif Display"/>
                <a:ea typeface="DM Serif Display"/>
                <a:cs typeface="DM Serif Display"/>
                <a:sym typeface="DM Serif Display"/>
              </a:rPr>
              <a:t>St. Teresa of Calcutta</a:t>
            </a:r>
          </a:p>
        </p:txBody>
      </p:sp>
      <p:grpSp>
        <p:nvGrpSpPr>
          <p:cNvPr id="4" name="Group 4"/>
          <p:cNvGrpSpPr/>
          <p:nvPr/>
        </p:nvGrpSpPr>
        <p:grpSpPr>
          <a:xfrm>
            <a:off x="11544300" y="0"/>
            <a:ext cx="6743700" cy="10287000"/>
            <a:chOff x="0" y="0"/>
            <a:chExt cx="8991600" cy="13716000"/>
          </a:xfrm>
        </p:grpSpPr>
        <p:pic>
          <p:nvPicPr>
            <p:cNvPr id="5" name="Picture 5"/>
            <p:cNvPicPr>
              <a:picLocks noChangeAspect="1"/>
            </p:cNvPicPr>
            <p:nvPr/>
          </p:nvPicPr>
          <p:blipFill>
            <a:blip r:embed="rId4"/>
            <a:srcRect l="4076" r="4076"/>
            <a:stretch>
              <a:fillRect/>
            </a:stretch>
          </p:blipFill>
          <p:spPr>
            <a:xfrm>
              <a:off x="0" y="0"/>
              <a:ext cx="8991600" cy="13716000"/>
            </a:xfrm>
            <a:prstGeom prst="rect">
              <a:avLst/>
            </a:prstGeom>
          </p:spPr>
        </p:pic>
      </p:grpSp>
      <p:sp>
        <p:nvSpPr>
          <p:cNvPr id="6" name="TextBox 6"/>
          <p:cNvSpPr txBox="1"/>
          <p:nvPr/>
        </p:nvSpPr>
        <p:spPr>
          <a:xfrm>
            <a:off x="1028700" y="5233744"/>
            <a:ext cx="8673971" cy="3208419"/>
          </a:xfrm>
          <a:prstGeom prst="rect">
            <a:avLst/>
          </a:prstGeom>
        </p:spPr>
        <p:txBody>
          <a:bodyPr lIns="0" tIns="0" rIns="0" bIns="0" rtlCol="0" anchor="t">
            <a:spAutoFit/>
          </a:bodyPr>
          <a:lstStyle/>
          <a:p>
            <a:pPr algn="just">
              <a:lnSpc>
                <a:spcPts val="8455"/>
              </a:lnSpc>
            </a:pPr>
            <a:r>
              <a:rPr lang="en-US" sz="4723" spc="273">
                <a:solidFill>
                  <a:srgbClr val="FFFFFF"/>
                </a:solidFill>
                <a:latin typeface="The Seasons"/>
                <a:ea typeface="The Seasons"/>
                <a:cs typeface="The Seasons"/>
                <a:sym typeface="The Seasons"/>
              </a:rPr>
              <a:t>"Lent is a time for greater love. Listen to Jesus’ thirst... </a:t>
            </a:r>
          </a:p>
          <a:p>
            <a:pPr marL="0" lvl="0" indent="0" algn="just">
              <a:lnSpc>
                <a:spcPts val="8455"/>
              </a:lnSpc>
            </a:pPr>
            <a:r>
              <a:rPr lang="en-US" sz="4723" spc="273">
                <a:solidFill>
                  <a:srgbClr val="FFFFFF"/>
                </a:solidFill>
                <a:latin typeface="The Seasons"/>
                <a:ea typeface="The Seasons"/>
                <a:cs typeface="The Seasons"/>
                <a:sym typeface="The Seasons"/>
              </a:rPr>
              <a:t>He wants only your love."</a:t>
            </a:r>
          </a:p>
        </p:txBody>
      </p:sp>
    </p:spTree>
  </p:cSld>
  <p:clrMapOvr>
    <a:masterClrMapping/>
  </p:clrMapOvr>
  <p:transition>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Freeform 3"/>
          <p:cNvSpPr/>
          <p:nvPr/>
        </p:nvSpPr>
        <p:spPr>
          <a:xfrm>
            <a:off x="12638822" y="1244777"/>
            <a:ext cx="5071491" cy="8229600"/>
          </a:xfrm>
          <a:custGeom>
            <a:avLst/>
            <a:gdLst/>
            <a:ahLst/>
            <a:cxnLst/>
            <a:rect l="l" t="t" r="r" b="b"/>
            <a:pathLst>
              <a:path w="5071491" h="8229600">
                <a:moveTo>
                  <a:pt x="0" y="0"/>
                </a:moveTo>
                <a:lnTo>
                  <a:pt x="5071491" y="0"/>
                </a:lnTo>
                <a:lnTo>
                  <a:pt x="5071491" y="8229600"/>
                </a:lnTo>
                <a:lnTo>
                  <a:pt x="0" y="8229600"/>
                </a:lnTo>
                <a:lnTo>
                  <a:pt x="0" y="0"/>
                </a:lnTo>
                <a:close/>
              </a:path>
            </a:pathLst>
          </a:custGeom>
          <a:blipFill>
            <a:blip r:embed="rId3"/>
            <a:stretch>
              <a:fillRect/>
            </a:stretch>
          </a:blipFill>
        </p:spPr>
        <p:txBody>
          <a:bodyPr/>
          <a:lstStyle/>
          <a:p>
            <a:endParaRPr lang="en-GB"/>
          </a:p>
        </p:txBody>
      </p:sp>
      <p:sp>
        <p:nvSpPr>
          <p:cNvPr id="4" name="TextBox 4"/>
          <p:cNvSpPr txBox="1"/>
          <p:nvPr/>
        </p:nvSpPr>
        <p:spPr>
          <a:xfrm>
            <a:off x="1195304" y="1836095"/>
            <a:ext cx="9776554" cy="1173900"/>
          </a:xfrm>
          <a:prstGeom prst="rect">
            <a:avLst/>
          </a:prstGeom>
        </p:spPr>
        <p:txBody>
          <a:bodyPr lIns="0" tIns="0" rIns="0" bIns="0" rtlCol="0" anchor="t">
            <a:spAutoFit/>
          </a:bodyPr>
          <a:lstStyle/>
          <a:p>
            <a:pPr algn="ctr">
              <a:lnSpc>
                <a:spcPts val="8586"/>
              </a:lnSpc>
            </a:pPr>
            <a:r>
              <a:rPr lang="en-US" sz="6133" b="1" spc="613">
                <a:solidFill>
                  <a:srgbClr val="FFFFFF"/>
                </a:solidFill>
                <a:latin typeface="The Seasons Bold"/>
                <a:ea typeface="The Seasons Bold"/>
                <a:cs typeface="The Seasons Bold"/>
                <a:sym typeface="The Seasons Bold"/>
              </a:rPr>
              <a:t>When does Lent begin?</a:t>
            </a:r>
          </a:p>
        </p:txBody>
      </p:sp>
      <p:sp>
        <p:nvSpPr>
          <p:cNvPr id="5" name="TextBox 5"/>
          <p:cNvSpPr txBox="1"/>
          <p:nvPr/>
        </p:nvSpPr>
        <p:spPr>
          <a:xfrm>
            <a:off x="740693" y="4129677"/>
            <a:ext cx="9776554" cy="4115891"/>
          </a:xfrm>
          <a:prstGeom prst="rect">
            <a:avLst/>
          </a:prstGeom>
        </p:spPr>
        <p:txBody>
          <a:bodyPr lIns="0" tIns="0" rIns="0" bIns="0" rtlCol="0" anchor="t">
            <a:spAutoFit/>
          </a:bodyPr>
          <a:lstStyle/>
          <a:p>
            <a:pPr marL="1324215" lvl="1" indent="-662107" algn="l">
              <a:lnSpc>
                <a:spcPts val="11101"/>
              </a:lnSpc>
              <a:buAutoNum type="arabicPeriod"/>
            </a:pPr>
            <a:r>
              <a:rPr lang="en-US" sz="6133" spc="582">
                <a:solidFill>
                  <a:srgbClr val="FFFFFF"/>
                </a:solidFill>
                <a:latin typeface="Glacial Indifference"/>
                <a:ea typeface="Glacial Indifference"/>
                <a:cs typeface="Glacial Indifference"/>
                <a:sym typeface="Glacial Indifference"/>
              </a:rPr>
              <a:t>Shrove Tuesday</a:t>
            </a:r>
          </a:p>
          <a:p>
            <a:pPr marL="1324215" lvl="1" indent="-662107" algn="l">
              <a:lnSpc>
                <a:spcPts val="11101"/>
              </a:lnSpc>
              <a:buAutoNum type="arabicPeriod"/>
            </a:pPr>
            <a:r>
              <a:rPr lang="en-US" sz="6133" spc="582">
                <a:solidFill>
                  <a:srgbClr val="FFFFFF"/>
                </a:solidFill>
                <a:latin typeface="Glacial Indifference"/>
                <a:ea typeface="Glacial Indifference"/>
                <a:cs typeface="Glacial Indifference"/>
                <a:sym typeface="Glacial Indifference"/>
              </a:rPr>
              <a:t>Ash Wednesday</a:t>
            </a:r>
          </a:p>
          <a:p>
            <a:pPr marL="1324215" lvl="1" indent="-662107" algn="l">
              <a:lnSpc>
                <a:spcPts val="11101"/>
              </a:lnSpc>
              <a:buAutoNum type="arabicPeriod"/>
            </a:pPr>
            <a:r>
              <a:rPr lang="en-US" sz="6133" spc="582">
                <a:solidFill>
                  <a:srgbClr val="FFFFFF"/>
                </a:solidFill>
                <a:latin typeface="Glacial Indifference"/>
                <a:ea typeface="Glacial Indifference"/>
                <a:cs typeface="Glacial Indifference"/>
                <a:sym typeface="Glacial Indifference"/>
              </a:rPr>
              <a:t>Palm Sunday</a:t>
            </a:r>
          </a:p>
        </p:txBody>
      </p:sp>
      <p:sp>
        <p:nvSpPr>
          <p:cNvPr id="6" name="Freeform 6"/>
          <p:cNvSpPr/>
          <p:nvPr/>
        </p:nvSpPr>
        <p:spPr>
          <a:xfrm rot="-3663186">
            <a:off x="5272097" y="7300546"/>
            <a:ext cx="9299264" cy="10087959"/>
          </a:xfrm>
          <a:custGeom>
            <a:avLst/>
            <a:gdLst/>
            <a:ahLst/>
            <a:cxnLst/>
            <a:rect l="l" t="t" r="r" b="b"/>
            <a:pathLst>
              <a:path w="9299264" h="10087959">
                <a:moveTo>
                  <a:pt x="0" y="0"/>
                </a:moveTo>
                <a:lnTo>
                  <a:pt x="9299264" y="0"/>
                </a:lnTo>
                <a:lnTo>
                  <a:pt x="9299264" y="10087959"/>
                </a:lnTo>
                <a:lnTo>
                  <a:pt x="0" y="10087959"/>
                </a:lnTo>
                <a:lnTo>
                  <a:pt x="0" y="0"/>
                </a:lnTo>
                <a:close/>
              </a:path>
            </a:pathLst>
          </a:custGeom>
          <a:blipFill>
            <a:blip r:embed="rId4">
              <a:alphaModFix amt="61000"/>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transition>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Freeform 3"/>
          <p:cNvSpPr/>
          <p:nvPr/>
        </p:nvSpPr>
        <p:spPr>
          <a:xfrm>
            <a:off x="12011154" y="2717708"/>
            <a:ext cx="5659522" cy="5022826"/>
          </a:xfrm>
          <a:custGeom>
            <a:avLst/>
            <a:gdLst/>
            <a:ahLst/>
            <a:cxnLst/>
            <a:rect l="l" t="t" r="r" b="b"/>
            <a:pathLst>
              <a:path w="5659522" h="5022826">
                <a:moveTo>
                  <a:pt x="0" y="0"/>
                </a:moveTo>
                <a:lnTo>
                  <a:pt x="5659522" y="0"/>
                </a:lnTo>
                <a:lnTo>
                  <a:pt x="5659522" y="5022826"/>
                </a:lnTo>
                <a:lnTo>
                  <a:pt x="0" y="5022826"/>
                </a:lnTo>
                <a:lnTo>
                  <a:pt x="0" y="0"/>
                </a:lnTo>
                <a:close/>
              </a:path>
            </a:pathLst>
          </a:custGeom>
          <a:blipFill>
            <a:blip r:embed="rId3"/>
            <a:stretch>
              <a:fillRect/>
            </a:stretch>
          </a:blipFill>
        </p:spPr>
        <p:txBody>
          <a:bodyPr/>
          <a:lstStyle/>
          <a:p>
            <a:endParaRPr lang="en-GB"/>
          </a:p>
        </p:txBody>
      </p:sp>
      <p:sp>
        <p:nvSpPr>
          <p:cNvPr id="4" name="TextBox 4"/>
          <p:cNvSpPr txBox="1"/>
          <p:nvPr/>
        </p:nvSpPr>
        <p:spPr>
          <a:xfrm>
            <a:off x="0" y="2066380"/>
            <a:ext cx="11165709" cy="8051009"/>
          </a:xfrm>
          <a:prstGeom prst="rect">
            <a:avLst/>
          </a:prstGeom>
        </p:spPr>
        <p:txBody>
          <a:bodyPr lIns="0" tIns="0" rIns="0" bIns="0" rtlCol="0" anchor="t">
            <a:spAutoFit/>
          </a:bodyPr>
          <a:lstStyle/>
          <a:p>
            <a:pPr marL="878307" lvl="1" indent="-439154" algn="l">
              <a:lnSpc>
                <a:spcPts val="7200"/>
              </a:lnSpc>
              <a:buFont typeface="Arial"/>
              <a:buChar char="•"/>
            </a:pPr>
            <a:r>
              <a:rPr lang="en-US" sz="4068">
                <a:solidFill>
                  <a:srgbClr val="FFFFFF"/>
                </a:solidFill>
                <a:latin typeface="Glacial Indifference"/>
                <a:ea typeface="Glacial Indifference"/>
                <a:cs typeface="Glacial Indifference"/>
                <a:sym typeface="Glacial Indifference"/>
              </a:rPr>
              <a:t>Lent begins on Ash Wednesday and lasts for 40 days (excluding Sundays) </a:t>
            </a:r>
          </a:p>
          <a:p>
            <a:pPr marL="878307" lvl="1" indent="-439154" algn="l">
              <a:lnSpc>
                <a:spcPts val="7200"/>
              </a:lnSpc>
              <a:buFont typeface="Arial"/>
              <a:buChar char="•"/>
            </a:pPr>
            <a:r>
              <a:rPr lang="en-US" sz="4068">
                <a:solidFill>
                  <a:srgbClr val="FFFFFF"/>
                </a:solidFill>
                <a:latin typeface="Glacial Indifference"/>
                <a:ea typeface="Glacial Indifference"/>
                <a:cs typeface="Glacial Indifference"/>
                <a:sym typeface="Glacial Indifference"/>
              </a:rPr>
              <a:t>On Ash Wednesday, we are invited to receive ashes on our foreheads as an </a:t>
            </a:r>
            <a:r>
              <a:rPr lang="en-US" sz="4068" u="sng">
                <a:solidFill>
                  <a:srgbClr val="FFFFFF"/>
                </a:solidFill>
                <a:latin typeface="Glacial Indifference"/>
                <a:ea typeface="Glacial Indifference"/>
                <a:cs typeface="Glacial Indifference"/>
                <a:sym typeface="Glacial Indifference"/>
              </a:rPr>
              <a:t>outward sign</a:t>
            </a:r>
            <a:r>
              <a:rPr lang="en-US" sz="4068">
                <a:solidFill>
                  <a:srgbClr val="FFFFFF"/>
                </a:solidFill>
                <a:latin typeface="Glacial Indifference"/>
                <a:ea typeface="Glacial Indifference"/>
                <a:cs typeface="Glacial Indifference"/>
                <a:sym typeface="Glacial Indifference"/>
              </a:rPr>
              <a:t> of the start of our Lenten journey and openness turn back to God and seek His forgiveness. </a:t>
            </a:r>
          </a:p>
          <a:p>
            <a:pPr marL="878307" lvl="1" indent="-439154" algn="l">
              <a:lnSpc>
                <a:spcPts val="7200"/>
              </a:lnSpc>
              <a:buFont typeface="Arial"/>
              <a:buChar char="•"/>
            </a:pPr>
            <a:r>
              <a:rPr lang="en-US" sz="4068">
                <a:solidFill>
                  <a:srgbClr val="FFFFFF"/>
                </a:solidFill>
                <a:latin typeface="Glacial Indifference"/>
                <a:ea typeface="Glacial Indifference"/>
                <a:cs typeface="Glacial Indifference"/>
                <a:sym typeface="Glacial Indifference"/>
              </a:rPr>
              <a:t>“Remember that you are dust, and to dust you shall return.”</a:t>
            </a:r>
          </a:p>
          <a:p>
            <a:pPr algn="ctr">
              <a:lnSpc>
                <a:spcPts val="5555"/>
              </a:lnSpc>
            </a:pPr>
            <a:endParaRPr lang="en-US" sz="4068">
              <a:solidFill>
                <a:srgbClr val="FFFFFF"/>
              </a:solidFill>
              <a:latin typeface="Glacial Indifference"/>
              <a:ea typeface="Glacial Indifference"/>
              <a:cs typeface="Glacial Indifference"/>
              <a:sym typeface="Glacial Indifference"/>
            </a:endParaRPr>
          </a:p>
        </p:txBody>
      </p:sp>
      <p:sp>
        <p:nvSpPr>
          <p:cNvPr id="5" name="TextBox 5"/>
          <p:cNvSpPr txBox="1"/>
          <p:nvPr/>
        </p:nvSpPr>
        <p:spPr>
          <a:xfrm>
            <a:off x="1028700" y="327450"/>
            <a:ext cx="9776554" cy="1173900"/>
          </a:xfrm>
          <a:prstGeom prst="rect">
            <a:avLst/>
          </a:prstGeom>
        </p:spPr>
        <p:txBody>
          <a:bodyPr lIns="0" tIns="0" rIns="0" bIns="0" rtlCol="0" anchor="t">
            <a:spAutoFit/>
          </a:bodyPr>
          <a:lstStyle/>
          <a:p>
            <a:pPr algn="ctr">
              <a:lnSpc>
                <a:spcPts val="8586"/>
              </a:lnSpc>
            </a:pPr>
            <a:r>
              <a:rPr lang="en-US" sz="6133" b="1" spc="613">
                <a:solidFill>
                  <a:srgbClr val="FFFFFF"/>
                </a:solidFill>
                <a:latin typeface="The Seasons Bold"/>
                <a:ea typeface="The Seasons Bold"/>
                <a:cs typeface="The Seasons Bold"/>
                <a:sym typeface="The Seasons Bold"/>
              </a:rPr>
              <a:t>When does Lent begin?</a:t>
            </a:r>
          </a:p>
        </p:txBody>
      </p:sp>
    </p:spTree>
  </p:cSld>
  <p:clrMapOvr>
    <a:masterClrMapping/>
  </p:clrMapOvr>
  <p:transition>
    <p:push/>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TextBox 3"/>
          <p:cNvSpPr txBox="1"/>
          <p:nvPr/>
        </p:nvSpPr>
        <p:spPr>
          <a:xfrm>
            <a:off x="838200" y="800100"/>
            <a:ext cx="9776554" cy="2274990"/>
          </a:xfrm>
          <a:prstGeom prst="rect">
            <a:avLst/>
          </a:prstGeom>
        </p:spPr>
        <p:txBody>
          <a:bodyPr lIns="0" tIns="0" rIns="0" bIns="0" rtlCol="0" anchor="t">
            <a:spAutoFit/>
          </a:bodyPr>
          <a:lstStyle/>
          <a:p>
            <a:pPr algn="ctr">
              <a:lnSpc>
                <a:spcPts val="8586"/>
              </a:lnSpc>
            </a:pPr>
            <a:r>
              <a:rPr lang="en-US" sz="6133" b="1" spc="582">
                <a:solidFill>
                  <a:srgbClr val="FFFFFF"/>
                </a:solidFill>
                <a:latin typeface="The Seasons Bold"/>
                <a:ea typeface="The Seasons Bold"/>
                <a:cs typeface="The Seasons Bold"/>
                <a:sym typeface="The Seasons Bold"/>
              </a:rPr>
              <a:t>What are the three pillars of Lent?</a:t>
            </a:r>
          </a:p>
        </p:txBody>
      </p:sp>
      <p:sp>
        <p:nvSpPr>
          <p:cNvPr id="4" name="TextBox 4"/>
          <p:cNvSpPr txBox="1"/>
          <p:nvPr/>
        </p:nvSpPr>
        <p:spPr>
          <a:xfrm>
            <a:off x="139264" y="3434404"/>
            <a:ext cx="11617440" cy="5599010"/>
          </a:xfrm>
          <a:prstGeom prst="rect">
            <a:avLst/>
          </a:prstGeom>
        </p:spPr>
        <p:txBody>
          <a:bodyPr lIns="0" tIns="0" rIns="0" bIns="0" rtlCol="0" anchor="t">
            <a:spAutoFit/>
          </a:bodyPr>
          <a:lstStyle/>
          <a:p>
            <a:pPr marL="1133094" lvl="1" indent="-566547" algn="l">
              <a:lnSpc>
                <a:spcPts val="11336"/>
              </a:lnSpc>
              <a:buAutoNum type="arabicPeriod"/>
            </a:pPr>
            <a:r>
              <a:rPr lang="en-US" sz="5248">
                <a:solidFill>
                  <a:srgbClr val="FFFFFF"/>
                </a:solidFill>
                <a:latin typeface="Glacial Indifference"/>
                <a:ea typeface="Glacial Indifference"/>
                <a:cs typeface="Glacial Indifference"/>
                <a:sym typeface="Glacial Indifference"/>
              </a:rPr>
              <a:t>Faith, Hope, Charity</a:t>
            </a:r>
          </a:p>
          <a:p>
            <a:pPr marL="1133094" lvl="1" indent="-566547" algn="l">
              <a:lnSpc>
                <a:spcPts val="11336"/>
              </a:lnSpc>
              <a:buAutoNum type="arabicPeriod"/>
            </a:pPr>
            <a:r>
              <a:rPr lang="en-US" sz="5248">
                <a:solidFill>
                  <a:srgbClr val="FFFFFF"/>
                </a:solidFill>
                <a:latin typeface="Glacial Indifference"/>
                <a:ea typeface="Glacial Indifference"/>
                <a:cs typeface="Glacial Indifference"/>
                <a:sym typeface="Glacial Indifference"/>
              </a:rPr>
              <a:t>Work Hard, Be Loving, Do the Right Thing </a:t>
            </a:r>
          </a:p>
          <a:p>
            <a:pPr marL="1133094" lvl="1" indent="-566547" algn="l">
              <a:lnSpc>
                <a:spcPts val="11336"/>
              </a:lnSpc>
              <a:buAutoNum type="arabicPeriod"/>
            </a:pPr>
            <a:r>
              <a:rPr lang="en-US" sz="5248">
                <a:solidFill>
                  <a:srgbClr val="FFFFFF"/>
                </a:solidFill>
                <a:latin typeface="Glacial Indifference"/>
                <a:ea typeface="Glacial Indifference"/>
                <a:cs typeface="Glacial Indifference"/>
                <a:sym typeface="Glacial Indifference"/>
              </a:rPr>
              <a:t>Prayer, Fasting, Almsgiving</a:t>
            </a:r>
          </a:p>
        </p:txBody>
      </p:sp>
      <p:sp>
        <p:nvSpPr>
          <p:cNvPr id="5" name="Freeform 5"/>
          <p:cNvSpPr/>
          <p:nvPr/>
        </p:nvSpPr>
        <p:spPr>
          <a:xfrm>
            <a:off x="13303648" y="0"/>
            <a:ext cx="3383355" cy="10572985"/>
          </a:xfrm>
          <a:custGeom>
            <a:avLst/>
            <a:gdLst/>
            <a:ahLst/>
            <a:cxnLst/>
            <a:rect l="l" t="t" r="r" b="b"/>
            <a:pathLst>
              <a:path w="3383355" h="10572985">
                <a:moveTo>
                  <a:pt x="0" y="0"/>
                </a:moveTo>
                <a:lnTo>
                  <a:pt x="3383355" y="0"/>
                </a:lnTo>
                <a:lnTo>
                  <a:pt x="3383355" y="10572985"/>
                </a:lnTo>
                <a:lnTo>
                  <a:pt x="0" y="105729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Tree>
  </p:cSld>
  <p:clrMapOvr>
    <a:masterClrMapping/>
  </p:clrMapOvr>
  <p:transition>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TextBox 3"/>
          <p:cNvSpPr txBox="1"/>
          <p:nvPr/>
        </p:nvSpPr>
        <p:spPr>
          <a:xfrm>
            <a:off x="354512" y="2758472"/>
            <a:ext cx="11026314" cy="7001666"/>
          </a:xfrm>
          <a:prstGeom prst="rect">
            <a:avLst/>
          </a:prstGeom>
        </p:spPr>
        <p:txBody>
          <a:bodyPr lIns="0" tIns="0" rIns="0" bIns="0" rtlCol="0" anchor="t">
            <a:spAutoFit/>
          </a:bodyPr>
          <a:lstStyle/>
          <a:p>
            <a:pPr algn="l">
              <a:lnSpc>
                <a:spcPts val="6581"/>
              </a:lnSpc>
            </a:pPr>
            <a:r>
              <a:rPr lang="en-US" sz="3307" b="1">
                <a:solidFill>
                  <a:srgbClr val="FFFFFF"/>
                </a:solidFill>
                <a:latin typeface="Glacial Indifference Bold"/>
                <a:ea typeface="Glacial Indifference Bold"/>
                <a:cs typeface="Glacial Indifference Bold"/>
                <a:sym typeface="Glacial Indifference Bold"/>
              </a:rPr>
              <a:t>Prayer - </a:t>
            </a:r>
            <a:r>
              <a:rPr lang="en-US" sz="3307">
                <a:solidFill>
                  <a:srgbClr val="FFFFFF"/>
                </a:solidFill>
                <a:latin typeface="Glacial Indifference"/>
                <a:ea typeface="Glacial Indifference"/>
                <a:cs typeface="Glacial Indifference"/>
                <a:sym typeface="Glacial Indifference"/>
              </a:rPr>
              <a:t>communicating with God and building a relationship with Him (silence, scripture, making time)</a:t>
            </a:r>
          </a:p>
          <a:p>
            <a:pPr algn="l">
              <a:lnSpc>
                <a:spcPts val="5836"/>
              </a:lnSpc>
            </a:pPr>
            <a:endParaRPr lang="en-US" sz="3307">
              <a:solidFill>
                <a:srgbClr val="FFFFFF"/>
              </a:solidFill>
              <a:latin typeface="Glacial Indifference"/>
              <a:ea typeface="Glacial Indifference"/>
              <a:cs typeface="Glacial Indifference"/>
              <a:sym typeface="Glacial Indifference"/>
            </a:endParaRPr>
          </a:p>
          <a:p>
            <a:pPr algn="l">
              <a:lnSpc>
                <a:spcPts val="6234"/>
              </a:lnSpc>
            </a:pPr>
            <a:r>
              <a:rPr lang="en-US" sz="3132" b="1">
                <a:solidFill>
                  <a:srgbClr val="FFFFFF"/>
                </a:solidFill>
                <a:latin typeface="Glacial Indifference Bold"/>
                <a:ea typeface="Glacial Indifference Bold"/>
                <a:cs typeface="Glacial Indifference Bold"/>
                <a:sym typeface="Glacial Indifference Bold"/>
              </a:rPr>
              <a:t>Fasting -</a:t>
            </a:r>
            <a:r>
              <a:rPr lang="en-US" sz="3132">
                <a:solidFill>
                  <a:srgbClr val="FFFFFF"/>
                </a:solidFill>
                <a:latin typeface="Glacial Indifference"/>
                <a:ea typeface="Glacial Indifference"/>
                <a:cs typeface="Glacial Indifference"/>
                <a:sym typeface="Glacial Indifference"/>
              </a:rPr>
              <a:t> practising self discipline and giving up things that might distract us from God (gossiping, social media, alcohol, fast fashion, indulging in treats)</a:t>
            </a:r>
          </a:p>
          <a:p>
            <a:pPr algn="l">
              <a:lnSpc>
                <a:spcPts val="5836"/>
              </a:lnSpc>
            </a:pPr>
            <a:endParaRPr lang="en-US" sz="3132">
              <a:solidFill>
                <a:srgbClr val="FFFFFF"/>
              </a:solidFill>
              <a:latin typeface="Glacial Indifference"/>
              <a:ea typeface="Glacial Indifference"/>
              <a:cs typeface="Glacial Indifference"/>
              <a:sym typeface="Glacial Indifference"/>
            </a:endParaRPr>
          </a:p>
          <a:p>
            <a:pPr algn="l">
              <a:lnSpc>
                <a:spcPts val="6234"/>
              </a:lnSpc>
            </a:pPr>
            <a:r>
              <a:rPr lang="en-US" sz="3132" b="1">
                <a:solidFill>
                  <a:srgbClr val="FFFFFF"/>
                </a:solidFill>
                <a:latin typeface="Glacial Indifference Bold"/>
                <a:ea typeface="Glacial Indifference Bold"/>
                <a:cs typeface="Glacial Indifference Bold"/>
                <a:sym typeface="Glacial Indifference Bold"/>
              </a:rPr>
              <a:t>Almsgiving -</a:t>
            </a:r>
            <a:r>
              <a:rPr lang="en-US" sz="3132">
                <a:solidFill>
                  <a:srgbClr val="FFFFFF"/>
                </a:solidFill>
                <a:latin typeface="Glacial Indifference"/>
                <a:ea typeface="Glacial Indifference"/>
                <a:cs typeface="Glacial Indifference"/>
                <a:sym typeface="Glacial Indifference"/>
              </a:rPr>
              <a:t> giving to those who are in need (with time, acts of kindness, donations)</a:t>
            </a:r>
          </a:p>
        </p:txBody>
      </p:sp>
      <p:sp>
        <p:nvSpPr>
          <p:cNvPr id="4" name="Freeform 4"/>
          <p:cNvSpPr/>
          <p:nvPr/>
        </p:nvSpPr>
        <p:spPr>
          <a:xfrm>
            <a:off x="13303648" y="0"/>
            <a:ext cx="3383355" cy="10572985"/>
          </a:xfrm>
          <a:custGeom>
            <a:avLst/>
            <a:gdLst/>
            <a:ahLst/>
            <a:cxnLst/>
            <a:rect l="l" t="t" r="r" b="b"/>
            <a:pathLst>
              <a:path w="3383355" h="10572985">
                <a:moveTo>
                  <a:pt x="0" y="0"/>
                </a:moveTo>
                <a:lnTo>
                  <a:pt x="3383355" y="0"/>
                </a:lnTo>
                <a:lnTo>
                  <a:pt x="3383355" y="10572985"/>
                </a:lnTo>
                <a:lnTo>
                  <a:pt x="0" y="105729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5" name="TextBox 5"/>
          <p:cNvSpPr txBox="1"/>
          <p:nvPr/>
        </p:nvSpPr>
        <p:spPr>
          <a:xfrm>
            <a:off x="354512" y="426523"/>
            <a:ext cx="10678886" cy="2044269"/>
          </a:xfrm>
          <a:prstGeom prst="rect">
            <a:avLst/>
          </a:prstGeom>
        </p:spPr>
        <p:txBody>
          <a:bodyPr lIns="0" tIns="0" rIns="0" bIns="0" rtlCol="0" anchor="t">
            <a:spAutoFit/>
          </a:bodyPr>
          <a:lstStyle/>
          <a:p>
            <a:pPr algn="ctr">
              <a:lnSpc>
                <a:spcPts val="5222"/>
              </a:lnSpc>
            </a:pPr>
            <a:r>
              <a:rPr lang="en-US" sz="3730" spc="253">
                <a:solidFill>
                  <a:srgbClr val="FFFFFF"/>
                </a:solidFill>
                <a:latin typeface="The Seasons"/>
                <a:ea typeface="The Seasons"/>
                <a:cs typeface="The Seasons"/>
                <a:sym typeface="The Seasons"/>
              </a:rPr>
              <a:t>In Lent, Catholics make an extra effort to practise the 3 pillars of Lent, with the hope of growing closer to God. </a:t>
            </a:r>
          </a:p>
        </p:txBody>
      </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Freeform 3"/>
          <p:cNvSpPr/>
          <p:nvPr/>
        </p:nvSpPr>
        <p:spPr>
          <a:xfrm>
            <a:off x="12717390" y="2065315"/>
            <a:ext cx="4914354" cy="6620031"/>
          </a:xfrm>
          <a:custGeom>
            <a:avLst/>
            <a:gdLst/>
            <a:ahLst/>
            <a:cxnLst/>
            <a:rect l="l" t="t" r="r" b="b"/>
            <a:pathLst>
              <a:path w="4914354" h="6620031">
                <a:moveTo>
                  <a:pt x="0" y="0"/>
                </a:moveTo>
                <a:lnTo>
                  <a:pt x="4914354" y="0"/>
                </a:lnTo>
                <a:lnTo>
                  <a:pt x="4914354" y="6620031"/>
                </a:lnTo>
                <a:lnTo>
                  <a:pt x="0" y="6620031"/>
                </a:lnTo>
                <a:lnTo>
                  <a:pt x="0" y="0"/>
                </a:lnTo>
                <a:close/>
              </a:path>
            </a:pathLst>
          </a:custGeom>
          <a:blipFill>
            <a:blip r:embed="rId3"/>
            <a:stretch>
              <a:fillRect l="-67655" r="-71825"/>
            </a:stretch>
          </a:blipFill>
        </p:spPr>
        <p:txBody>
          <a:bodyPr/>
          <a:lstStyle/>
          <a:p>
            <a:endParaRPr lang="en-GB"/>
          </a:p>
        </p:txBody>
      </p:sp>
      <p:sp>
        <p:nvSpPr>
          <p:cNvPr id="4" name="TextBox 4"/>
          <p:cNvSpPr txBox="1"/>
          <p:nvPr/>
        </p:nvSpPr>
        <p:spPr>
          <a:xfrm>
            <a:off x="495315" y="828675"/>
            <a:ext cx="10318474" cy="2839447"/>
          </a:xfrm>
          <a:prstGeom prst="rect">
            <a:avLst/>
          </a:prstGeom>
        </p:spPr>
        <p:txBody>
          <a:bodyPr lIns="0" tIns="0" rIns="0" bIns="0" rtlCol="0" anchor="t">
            <a:spAutoFit/>
          </a:bodyPr>
          <a:lstStyle/>
          <a:p>
            <a:pPr algn="ctr">
              <a:lnSpc>
                <a:spcPts val="7295"/>
              </a:lnSpc>
            </a:pPr>
            <a:r>
              <a:rPr lang="en-US" sz="5210" b="1" spc="411">
                <a:solidFill>
                  <a:srgbClr val="FFFFFF"/>
                </a:solidFill>
                <a:latin typeface="The Seasons Bold"/>
                <a:ea typeface="The Seasons Bold"/>
                <a:cs typeface="The Seasons Bold"/>
                <a:sym typeface="The Seasons Bold"/>
              </a:rPr>
              <a:t>What two key elements are omitted from the Mass during the season of Lent?</a:t>
            </a:r>
          </a:p>
        </p:txBody>
      </p:sp>
      <p:sp>
        <p:nvSpPr>
          <p:cNvPr id="5" name="TextBox 5"/>
          <p:cNvSpPr txBox="1"/>
          <p:nvPr/>
        </p:nvSpPr>
        <p:spPr>
          <a:xfrm>
            <a:off x="325458" y="4333775"/>
            <a:ext cx="12096986" cy="4351571"/>
          </a:xfrm>
          <a:prstGeom prst="rect">
            <a:avLst/>
          </a:prstGeom>
        </p:spPr>
        <p:txBody>
          <a:bodyPr lIns="0" tIns="0" rIns="0" bIns="0" rtlCol="0" anchor="t">
            <a:spAutoFit/>
          </a:bodyPr>
          <a:lstStyle/>
          <a:p>
            <a:pPr marL="1035599" lvl="1" indent="-517800" algn="l">
              <a:lnSpc>
                <a:spcPts val="11991"/>
              </a:lnSpc>
              <a:buAutoNum type="arabicPeriod"/>
            </a:pPr>
            <a:r>
              <a:rPr lang="en-US" sz="4796" spc="326">
                <a:solidFill>
                  <a:srgbClr val="FFFFFF"/>
                </a:solidFill>
                <a:latin typeface="Glacial Indifference"/>
                <a:ea typeface="Glacial Indifference"/>
                <a:cs typeface="Glacial Indifference"/>
                <a:sym typeface="Glacial Indifference"/>
              </a:rPr>
              <a:t>Alleluia and the Lord’s Prayer</a:t>
            </a:r>
          </a:p>
          <a:p>
            <a:pPr marL="1035599" lvl="1" indent="-517800" algn="l">
              <a:lnSpc>
                <a:spcPts val="11991"/>
              </a:lnSpc>
              <a:buAutoNum type="arabicPeriod"/>
            </a:pPr>
            <a:r>
              <a:rPr lang="en-US" sz="4796" spc="326">
                <a:solidFill>
                  <a:srgbClr val="FFFFFF"/>
                </a:solidFill>
                <a:latin typeface="Glacial Indifference"/>
                <a:ea typeface="Glacial Indifference"/>
                <a:cs typeface="Glacial Indifference"/>
                <a:sym typeface="Glacial Indifference"/>
              </a:rPr>
              <a:t>Gloria and Alleluia</a:t>
            </a:r>
          </a:p>
          <a:p>
            <a:pPr marL="1035599" lvl="1" indent="-517800" algn="l">
              <a:lnSpc>
                <a:spcPts val="11991"/>
              </a:lnSpc>
              <a:buAutoNum type="arabicPeriod"/>
            </a:pPr>
            <a:r>
              <a:rPr lang="en-US" sz="4796" spc="326">
                <a:solidFill>
                  <a:srgbClr val="FFFFFF"/>
                </a:solidFill>
                <a:latin typeface="Glacial Indifference"/>
                <a:ea typeface="Glacial Indifference"/>
                <a:cs typeface="Glacial Indifference"/>
                <a:sym typeface="Glacial Indifference"/>
              </a:rPr>
              <a:t>Creed and the Sanctus </a:t>
            </a:r>
          </a:p>
        </p:txBody>
      </p:sp>
    </p:spTree>
  </p:cSld>
  <p:clrMapOvr>
    <a:masterClrMapping/>
  </p:clrMapOvr>
  <p:transition>
    <p:push/>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1756704" y="0"/>
            <a:ext cx="6835727" cy="10458242"/>
          </a:xfrm>
          <a:custGeom>
            <a:avLst/>
            <a:gdLst/>
            <a:ahLst/>
            <a:cxnLst/>
            <a:rect l="l" t="t" r="r" b="b"/>
            <a:pathLst>
              <a:path w="6835727" h="10458242">
                <a:moveTo>
                  <a:pt x="0" y="0"/>
                </a:moveTo>
                <a:lnTo>
                  <a:pt x="6835727" y="0"/>
                </a:lnTo>
                <a:lnTo>
                  <a:pt x="6835727" y="10458242"/>
                </a:lnTo>
                <a:lnTo>
                  <a:pt x="0" y="10458242"/>
                </a:lnTo>
                <a:lnTo>
                  <a:pt x="0" y="0"/>
                </a:lnTo>
                <a:close/>
              </a:path>
            </a:pathLst>
          </a:custGeom>
          <a:blipFill>
            <a:blip r:embed="rId2"/>
            <a:stretch>
              <a:fillRect l="-171989"/>
            </a:stretch>
          </a:blipFill>
        </p:spPr>
        <p:txBody>
          <a:bodyPr/>
          <a:lstStyle/>
          <a:p>
            <a:endParaRPr lang="en-GB"/>
          </a:p>
        </p:txBody>
      </p:sp>
      <p:sp>
        <p:nvSpPr>
          <p:cNvPr id="3" name="TextBox 3"/>
          <p:cNvSpPr txBox="1"/>
          <p:nvPr/>
        </p:nvSpPr>
        <p:spPr>
          <a:xfrm>
            <a:off x="339970" y="358250"/>
            <a:ext cx="10829714" cy="9892816"/>
          </a:xfrm>
          <a:prstGeom prst="rect">
            <a:avLst/>
          </a:prstGeom>
        </p:spPr>
        <p:txBody>
          <a:bodyPr lIns="0" tIns="0" rIns="0" bIns="0" rtlCol="0" anchor="t">
            <a:spAutoFit/>
          </a:bodyPr>
          <a:lstStyle/>
          <a:p>
            <a:pPr algn="l">
              <a:lnSpc>
                <a:spcPts val="4926"/>
              </a:lnSpc>
            </a:pPr>
            <a:r>
              <a:rPr lang="en-US" sz="3519">
                <a:solidFill>
                  <a:srgbClr val="FFFFFF"/>
                </a:solidFill>
                <a:latin typeface="Glacial Indifference"/>
                <a:ea typeface="Glacial Indifference"/>
                <a:cs typeface="Glacial Indifference"/>
                <a:sym typeface="Glacial Indifference"/>
              </a:rPr>
              <a:t>During Lent, the Church removes the Alleluia and the Gloria from the liturgy to reflect the simplicity, penitential, and spiritually reflective atmosphere of the season.</a:t>
            </a:r>
          </a:p>
          <a:p>
            <a:pPr algn="l">
              <a:lnSpc>
                <a:spcPts val="4926"/>
              </a:lnSpc>
            </a:pPr>
            <a:endParaRPr lang="en-US" sz="3519">
              <a:solidFill>
                <a:srgbClr val="FFFFFF"/>
              </a:solidFill>
              <a:latin typeface="Glacial Indifference"/>
              <a:ea typeface="Glacial Indifference"/>
              <a:cs typeface="Glacial Indifference"/>
              <a:sym typeface="Glacial Indifference"/>
            </a:endParaRPr>
          </a:p>
          <a:p>
            <a:pPr marL="759762" lvl="1" indent="-379881" algn="l">
              <a:lnSpc>
                <a:spcPts val="4926"/>
              </a:lnSpc>
              <a:buFont typeface="Arial"/>
              <a:buChar char="•"/>
            </a:pPr>
            <a:r>
              <a:rPr lang="en-US" sz="3519">
                <a:solidFill>
                  <a:srgbClr val="FFFFFF"/>
                </a:solidFill>
                <a:latin typeface="Glacial Indifference"/>
                <a:ea typeface="Glacial Indifference"/>
                <a:cs typeface="Glacial Indifference"/>
                <a:sym typeface="Glacial Indifference"/>
              </a:rPr>
              <a:t>Alleluia is a very joyous word meaning “Praise the Lord”. We still have a Gospel acclamations but without the A word—using a psalm or verse before the Gospel instead.</a:t>
            </a:r>
          </a:p>
          <a:p>
            <a:pPr algn="l">
              <a:lnSpc>
                <a:spcPts val="4926"/>
              </a:lnSpc>
            </a:pPr>
            <a:endParaRPr lang="en-US" sz="3519">
              <a:solidFill>
                <a:srgbClr val="FFFFFF"/>
              </a:solidFill>
              <a:latin typeface="Glacial Indifference"/>
              <a:ea typeface="Glacial Indifference"/>
              <a:cs typeface="Glacial Indifference"/>
              <a:sym typeface="Glacial Indifference"/>
            </a:endParaRPr>
          </a:p>
          <a:p>
            <a:pPr marL="759762" lvl="1" indent="-379881" algn="l">
              <a:lnSpc>
                <a:spcPts val="4926"/>
              </a:lnSpc>
              <a:buFont typeface="Arial"/>
              <a:buChar char="•"/>
            </a:pPr>
            <a:r>
              <a:rPr lang="en-US" sz="3519">
                <a:solidFill>
                  <a:srgbClr val="FFFFFF"/>
                </a:solidFill>
                <a:latin typeface="Glacial Indifference"/>
                <a:ea typeface="Glacial Indifference"/>
                <a:cs typeface="Glacial Indifference"/>
                <a:sym typeface="Glacial Indifference"/>
              </a:rPr>
              <a:t>Gloria (“Glory to God in the highest…”) is a very ancient and venerable hymn in which the Church glorifies God—again, this is omitted to reflect the more solemn tone of Lent. The Gloria returns on the Easter Vigil with bells and is full of Easter joy!</a:t>
            </a:r>
          </a:p>
          <a:p>
            <a:pPr algn="l">
              <a:lnSpc>
                <a:spcPts val="4926"/>
              </a:lnSpc>
            </a:pPr>
            <a:endParaRPr lang="en-US" sz="3519">
              <a:solidFill>
                <a:srgbClr val="FFFFFF"/>
              </a:solidFill>
              <a:latin typeface="Glacial Indifference"/>
              <a:ea typeface="Glacial Indifference"/>
              <a:cs typeface="Glacial Indifference"/>
              <a:sym typeface="Glacial Indifference"/>
            </a:endParaRPr>
          </a:p>
        </p:txBody>
      </p:sp>
      <p:sp>
        <p:nvSpPr>
          <p:cNvPr id="4" name="Freeform 4"/>
          <p:cNvSpPr/>
          <p:nvPr/>
        </p:nvSpPr>
        <p:spPr>
          <a:xfrm>
            <a:off x="13261185" y="434450"/>
            <a:ext cx="4249859" cy="9139483"/>
          </a:xfrm>
          <a:custGeom>
            <a:avLst/>
            <a:gdLst/>
            <a:ahLst/>
            <a:cxnLst/>
            <a:rect l="l" t="t" r="r" b="b"/>
            <a:pathLst>
              <a:path w="4249859" h="9139483">
                <a:moveTo>
                  <a:pt x="0" y="0"/>
                </a:moveTo>
                <a:lnTo>
                  <a:pt x="4249860" y="0"/>
                </a:lnTo>
                <a:lnTo>
                  <a:pt x="4249860" y="9139483"/>
                </a:lnTo>
                <a:lnTo>
                  <a:pt x="0" y="9139483"/>
                </a:lnTo>
                <a:lnTo>
                  <a:pt x="0" y="0"/>
                </a:lnTo>
                <a:close/>
              </a:path>
            </a:pathLst>
          </a:custGeom>
          <a:blipFill>
            <a:blip r:embed="rId3"/>
            <a:stretch>
              <a:fillRect/>
            </a:stretch>
          </a:blipFill>
        </p:spPr>
        <p:txBody>
          <a:bodyPr/>
          <a:lstStyle/>
          <a:p>
            <a:endParaRPr lang="en-GB"/>
          </a:p>
        </p:txBody>
      </p:sp>
    </p:spTree>
  </p:cSld>
  <p:clrMapOvr>
    <a:masterClrMapping/>
  </p:clrMapOvr>
  <p:transition>
    <p:push/>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80795"/>
        </a:solidFill>
        <a:effectLst/>
      </p:bgPr>
    </p:bg>
    <p:spTree>
      <p:nvGrpSpPr>
        <p:cNvPr id="1" name=""/>
        <p:cNvGrpSpPr/>
        <p:nvPr/>
      </p:nvGrpSpPr>
      <p:grpSpPr>
        <a:xfrm>
          <a:off x="0" y="0"/>
          <a:ext cx="0" cy="0"/>
          <a:chOff x="0" y="0"/>
          <a:chExt cx="0" cy="0"/>
        </a:xfrm>
      </p:grpSpPr>
      <p:sp>
        <p:nvSpPr>
          <p:cNvPr id="2" name="Freeform 2"/>
          <p:cNvSpPr/>
          <p:nvPr/>
        </p:nvSpPr>
        <p:spPr>
          <a:xfrm>
            <a:off x="10673846" y="885478"/>
            <a:ext cx="8987422" cy="8987422"/>
          </a:xfrm>
          <a:custGeom>
            <a:avLst/>
            <a:gdLst/>
            <a:ahLst/>
            <a:cxnLst/>
            <a:rect l="l" t="t" r="r" b="b"/>
            <a:pathLst>
              <a:path w="8987422" h="8987422">
                <a:moveTo>
                  <a:pt x="0" y="0"/>
                </a:moveTo>
                <a:lnTo>
                  <a:pt x="8987422" y="0"/>
                </a:lnTo>
                <a:lnTo>
                  <a:pt x="8987422" y="8987422"/>
                </a:lnTo>
                <a:lnTo>
                  <a:pt x="0" y="8987422"/>
                </a:lnTo>
                <a:lnTo>
                  <a:pt x="0" y="0"/>
                </a:lnTo>
                <a:close/>
              </a:path>
            </a:pathLst>
          </a:custGeom>
          <a:blipFill>
            <a:blip r:embed="rId2"/>
            <a:stretch>
              <a:fillRect/>
            </a:stretch>
          </a:blipFill>
        </p:spPr>
        <p:txBody>
          <a:bodyPr/>
          <a:lstStyle/>
          <a:p>
            <a:endParaRPr lang="en-GB"/>
          </a:p>
        </p:txBody>
      </p:sp>
      <p:sp>
        <p:nvSpPr>
          <p:cNvPr id="3" name="TextBox 3"/>
          <p:cNvSpPr txBox="1"/>
          <p:nvPr/>
        </p:nvSpPr>
        <p:spPr>
          <a:xfrm>
            <a:off x="485594" y="676275"/>
            <a:ext cx="12194651" cy="3144961"/>
          </a:xfrm>
          <a:prstGeom prst="rect">
            <a:avLst/>
          </a:prstGeom>
        </p:spPr>
        <p:txBody>
          <a:bodyPr lIns="0" tIns="0" rIns="0" bIns="0" rtlCol="0" anchor="t">
            <a:spAutoFit/>
          </a:bodyPr>
          <a:lstStyle/>
          <a:p>
            <a:pPr algn="ctr">
              <a:lnSpc>
                <a:spcPts val="8284"/>
              </a:lnSpc>
            </a:pPr>
            <a:r>
              <a:rPr lang="en-US" sz="4502" spc="499">
                <a:solidFill>
                  <a:srgbClr val="FFFFFF"/>
                </a:solidFill>
                <a:latin typeface="The Seasons"/>
                <a:ea typeface="The Seasons"/>
                <a:cs typeface="The Seasons"/>
                <a:sym typeface="The Seasons"/>
              </a:rPr>
              <a:t>On which Sunday in Lent does the Liturgical colour change from purple to </a:t>
            </a:r>
            <a:r>
              <a:rPr lang="en-US" sz="4502" b="1" spc="499">
                <a:solidFill>
                  <a:srgbClr val="EC828F"/>
                </a:solidFill>
                <a:latin typeface="The Seasons Bold"/>
                <a:ea typeface="The Seasons Bold"/>
                <a:cs typeface="The Seasons Bold"/>
                <a:sym typeface="The Seasons Bold"/>
              </a:rPr>
              <a:t>PINK (ROSE)?</a:t>
            </a:r>
          </a:p>
        </p:txBody>
      </p:sp>
      <p:sp>
        <p:nvSpPr>
          <p:cNvPr id="4" name="TextBox 4"/>
          <p:cNvSpPr txBox="1"/>
          <p:nvPr/>
        </p:nvSpPr>
        <p:spPr>
          <a:xfrm>
            <a:off x="485594" y="4398059"/>
            <a:ext cx="11397928" cy="4622189"/>
          </a:xfrm>
          <a:prstGeom prst="rect">
            <a:avLst/>
          </a:prstGeom>
        </p:spPr>
        <p:txBody>
          <a:bodyPr lIns="0" tIns="0" rIns="0" bIns="0" rtlCol="0" anchor="t">
            <a:spAutoFit/>
          </a:bodyPr>
          <a:lstStyle/>
          <a:p>
            <a:pPr marL="1088148" lvl="1" indent="-544074" algn="l">
              <a:lnSpc>
                <a:spcPts val="9324"/>
              </a:lnSpc>
              <a:buAutoNum type="arabicPeriod"/>
            </a:pPr>
            <a:r>
              <a:rPr lang="en-US" sz="5040" spc="267">
                <a:solidFill>
                  <a:srgbClr val="FFFFFF"/>
                </a:solidFill>
                <a:latin typeface="Glacial Indifference"/>
                <a:ea typeface="Glacial Indifference"/>
                <a:cs typeface="Glacial Indifference"/>
                <a:sym typeface="Glacial Indifference"/>
              </a:rPr>
              <a:t>Palm Sunday </a:t>
            </a:r>
          </a:p>
          <a:p>
            <a:pPr marL="1088148" lvl="1" indent="-544074" algn="l">
              <a:lnSpc>
                <a:spcPts val="9324"/>
              </a:lnSpc>
              <a:buAutoNum type="arabicPeriod"/>
            </a:pPr>
            <a:r>
              <a:rPr lang="en-US" sz="5040" spc="267">
                <a:solidFill>
                  <a:srgbClr val="FFFFFF"/>
                </a:solidFill>
                <a:latin typeface="Glacial Indifference"/>
                <a:ea typeface="Glacial Indifference"/>
                <a:cs typeface="Glacial Indifference"/>
                <a:sym typeface="Glacial Indifference"/>
              </a:rPr>
              <a:t>Laetare Sunday (Fourth week of Lent)</a:t>
            </a:r>
          </a:p>
          <a:p>
            <a:pPr marL="1088148" lvl="1" indent="-544074" algn="l">
              <a:lnSpc>
                <a:spcPts val="9324"/>
              </a:lnSpc>
              <a:buAutoNum type="arabicPeriod"/>
            </a:pPr>
            <a:r>
              <a:rPr lang="en-US" sz="5040" spc="267">
                <a:solidFill>
                  <a:srgbClr val="FFFFFF"/>
                </a:solidFill>
                <a:latin typeface="Glacial Indifference"/>
                <a:ea typeface="Glacial Indifference"/>
                <a:cs typeface="Glacial Indifference"/>
                <a:sym typeface="Glacial Indifference"/>
              </a:rPr>
              <a:t>The final Sunday of Lent </a:t>
            </a:r>
          </a:p>
        </p:txBody>
      </p:sp>
    </p:spTree>
  </p:cSld>
  <p:clrMapOvr>
    <a:masterClrMapping/>
  </p:clrMapOvr>
  <p:transition>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91CC3656875499C2EAE85A88CEC38" ma:contentTypeVersion="16" ma:contentTypeDescription="Create a new document." ma:contentTypeScope="" ma:versionID="9320355f30785043b22e3ee5af8ba6d2">
  <xsd:schema xmlns:xsd="http://www.w3.org/2001/XMLSchema" xmlns:xs="http://www.w3.org/2001/XMLSchema" xmlns:p="http://schemas.microsoft.com/office/2006/metadata/properties" xmlns:ns2="ac58abb1-abed-4b4c-80a5-a7e1bfe1cda9" xmlns:ns3="d1a80da3-d575-438b-940e-89bcf872353b" targetNamespace="http://schemas.microsoft.com/office/2006/metadata/properties" ma:root="true" ma:fieldsID="1190fc93547c39647b0932f14b57342c" ns2:_="" ns3:_="">
    <xsd:import namespace="ac58abb1-abed-4b4c-80a5-a7e1bfe1cda9"/>
    <xsd:import namespace="d1a80da3-d575-438b-940e-89bcf872353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8abb1-abed-4b4c-80a5-a7e1bfe1cd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081af30-b880-4807-a10b-1327553eb20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1a80da3-d575-438b-940e-89bcf872353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2b79003-a239-4663-a32f-a803d03c0f2d}" ma:internalName="TaxCatchAll" ma:showField="CatchAllData" ma:web="d1a80da3-d575-438b-940e-89bcf872353b">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c58abb1-abed-4b4c-80a5-a7e1bfe1cda9">
      <Terms xmlns="http://schemas.microsoft.com/office/infopath/2007/PartnerControls"/>
    </lcf76f155ced4ddcb4097134ff3c332f>
    <TaxCatchAll xmlns="d1a80da3-d575-438b-940e-89bcf872353b" xsi:nil="true"/>
  </documentManagement>
</p:properties>
</file>

<file path=customXml/itemProps1.xml><?xml version="1.0" encoding="utf-8"?>
<ds:datastoreItem xmlns:ds="http://schemas.openxmlformats.org/officeDocument/2006/customXml" ds:itemID="{053C67B4-F7D8-4D79-A3D5-75CAC55B9B2A}"/>
</file>

<file path=customXml/itemProps2.xml><?xml version="1.0" encoding="utf-8"?>
<ds:datastoreItem xmlns:ds="http://schemas.openxmlformats.org/officeDocument/2006/customXml" ds:itemID="{4EB01AA7-F547-4145-8C58-3F3D3BE13A8A}"/>
</file>

<file path=customXml/itemProps3.xml><?xml version="1.0" encoding="utf-8"?>
<ds:datastoreItem xmlns:ds="http://schemas.openxmlformats.org/officeDocument/2006/customXml" ds:itemID="{90BC7F31-1AEA-4920-AD1F-8414275407F5}"/>
</file>

<file path=docProps/app.xml><?xml version="1.0" encoding="utf-8"?>
<Properties xmlns="http://schemas.openxmlformats.org/officeDocument/2006/extended-properties" xmlns:vt="http://schemas.openxmlformats.org/officeDocument/2006/docPropsVTypes">
  <TotalTime>0</TotalTime>
  <Words>703</Words>
  <Application>Microsoft Office PowerPoint</Application>
  <PresentationFormat>Custom</PresentationFormat>
  <Paragraphs>70</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DM Serif Display</vt:lpstr>
      <vt:lpstr>The Seasons</vt:lpstr>
      <vt:lpstr>The Seasons Bold</vt:lpstr>
      <vt:lpstr>Le Petit Cochon</vt:lpstr>
      <vt:lpstr>Glacial Indifference Bold</vt:lpstr>
      <vt:lpstr>Alergia Normal</vt:lpstr>
      <vt:lpstr>Glacial Indifference</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LENT The Basics - 2026 Staff briefing</dc:title>
  <cp:lastModifiedBy>R Cotter</cp:lastModifiedBy>
  <cp:revision>2</cp:revision>
  <dcterms:created xsi:type="dcterms:W3CDTF">2006-08-16T00:00:00Z</dcterms:created>
  <dcterms:modified xsi:type="dcterms:W3CDTF">2026-02-26T21:29:09Z</dcterms:modified>
  <dc:identifier>DAHCdJy1DSc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0x010100AA391CC3656875499C2EAE85A88CEC38</vt:lpwstr>
  </property>
</Properties>
</file>